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2" r:id="rId9"/>
    <p:sldId id="264" r:id="rId10"/>
    <p:sldId id="263" r:id="rId11"/>
    <p:sldId id="275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0A3B1-7876-4C65-808D-899799253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70B8C-40D6-4874-BEA1-44B134553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4646C-D2E3-467E-B9D2-A8D6202F3B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80173-E622-4FEB-9611-F39D758F5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8D00E-9F00-433F-B369-BE9FEC4EBB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49466-B440-47F7-BE49-CECDA7761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C9BE8-71E4-44EC-BDC7-6BB20D9F4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0B689-254E-4464-A26B-9C14691C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AB268-C137-40DC-94C6-2FCFF3DC0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23217-D000-41E7-88AE-EA079E51F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305A1-A19C-4C4B-AD3C-F03D796D8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19A03C4-0647-4191-AA43-4FAA256F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13" Type="http://schemas.openxmlformats.org/officeDocument/2006/relationships/image" Target="../media/image47.gif"/><Relationship Id="rId18" Type="http://schemas.openxmlformats.org/officeDocument/2006/relationships/image" Target="../media/image51.gif"/><Relationship Id="rId3" Type="http://schemas.openxmlformats.org/officeDocument/2006/relationships/image" Target="../media/image39.jpeg"/><Relationship Id="rId21" Type="http://schemas.openxmlformats.org/officeDocument/2006/relationships/image" Target="../media/image54.gif"/><Relationship Id="rId7" Type="http://schemas.openxmlformats.org/officeDocument/2006/relationships/image" Target="../media/image42.gif"/><Relationship Id="rId12" Type="http://schemas.openxmlformats.org/officeDocument/2006/relationships/image" Target="../media/image46.gif"/><Relationship Id="rId17" Type="http://schemas.openxmlformats.org/officeDocument/2006/relationships/image" Target="../media/image50.gif"/><Relationship Id="rId2" Type="http://schemas.openxmlformats.org/officeDocument/2006/relationships/image" Target="../media/image38.jpeg"/><Relationship Id="rId16" Type="http://schemas.openxmlformats.org/officeDocument/2006/relationships/image" Target="../media/image49.gif"/><Relationship Id="rId20" Type="http://schemas.openxmlformats.org/officeDocument/2006/relationships/image" Target="../media/image5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11" Type="http://schemas.openxmlformats.org/officeDocument/2006/relationships/image" Target="../media/image4.gif"/><Relationship Id="rId5" Type="http://schemas.openxmlformats.org/officeDocument/2006/relationships/image" Target="../media/image41.jpeg"/><Relationship Id="rId15" Type="http://schemas.openxmlformats.org/officeDocument/2006/relationships/image" Target="../media/image48.gif"/><Relationship Id="rId10" Type="http://schemas.openxmlformats.org/officeDocument/2006/relationships/image" Target="../media/image45.gif"/><Relationship Id="rId19" Type="http://schemas.openxmlformats.org/officeDocument/2006/relationships/image" Target="../media/image52.gif"/><Relationship Id="rId4" Type="http://schemas.openxmlformats.org/officeDocument/2006/relationships/image" Target="../media/image40.jpeg"/><Relationship Id="rId9" Type="http://schemas.openxmlformats.org/officeDocument/2006/relationships/image" Target="../media/image44.gif"/><Relationship Id="rId1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gif"/><Relationship Id="rId7" Type="http://schemas.openxmlformats.org/officeDocument/2006/relationships/image" Target="../media/image28.gif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gif"/><Relationship Id="rId5" Type="http://schemas.openxmlformats.org/officeDocument/2006/relationships/image" Target="../media/image58.gif"/><Relationship Id="rId4" Type="http://schemas.openxmlformats.org/officeDocument/2006/relationships/image" Target="../media/image5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971550" y="333375"/>
            <a:ext cx="7831138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i="1" u="sng">
                <a:latin typeface="Franklin Gothic Heavy" pitchFamily="34" charset="0"/>
              </a:rPr>
              <a:t>Как встречают </a:t>
            </a:r>
          </a:p>
          <a:p>
            <a:pPr algn="ctr"/>
            <a:r>
              <a:rPr lang="ru-RU" sz="4800" i="1" u="sng">
                <a:latin typeface="Franklin Gothic Heavy" pitchFamily="34" charset="0"/>
              </a:rPr>
              <a:t>Новый год</a:t>
            </a:r>
          </a:p>
          <a:p>
            <a:pPr algn="ctr"/>
            <a:r>
              <a:rPr lang="ru-RU" sz="4800" i="1" u="sng">
                <a:latin typeface="Franklin Gothic Heavy" pitchFamily="34" charset="0"/>
              </a:rPr>
              <a:t>в разных странах</a:t>
            </a:r>
          </a:p>
        </p:txBody>
      </p:sp>
      <p:pic>
        <p:nvPicPr>
          <p:cNvPr id="3075" name="Picture 9" descr="newy9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9325" y="2705100"/>
            <a:ext cx="3114675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1" descr="newy8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068638"/>
            <a:ext cx="170497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2" descr="newy5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4652963"/>
            <a:ext cx="266382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4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4048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6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79613" y="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8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241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20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513" y="335756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21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75" y="18446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22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79613" y="479742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23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513" y="609282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24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42926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26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2565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30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4843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31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9975" y="10525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32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2565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33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1682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34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1889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" name="Picture 36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29972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3" name="Picture 39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4" name="Picture 40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42926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5" name="Picture 42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2636838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6" name="Picture 43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616585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7" name="Picture 44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7988" y="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8" name="Picture 45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2813" y="1989138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9" name="Picture 47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34290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0" name="Picture 48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04250" y="508476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1" name="Picture 49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4025" y="3068638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2" name="Picture 50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21336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3" name="Picture 52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11969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4" name="Picture 53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04250" y="7651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5" name="Picture 54" descr="star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V="1">
            <a:off x="8763000" y="3789363"/>
            <a:ext cx="381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06" name="Text Box 55"/>
          <p:cNvSpPr txBox="1">
            <a:spLocks noChangeArrowheads="1"/>
          </p:cNvSpPr>
          <p:nvPr/>
        </p:nvSpPr>
        <p:spPr bwMode="auto">
          <a:xfrm>
            <a:off x="3203575" y="6461125"/>
            <a:ext cx="184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000" b="0">
              <a:latin typeface="Monotype Corsiva" pitchFamily="66" charset="0"/>
            </a:endParaRPr>
          </a:p>
        </p:txBody>
      </p:sp>
      <p:pic>
        <p:nvPicPr>
          <p:cNvPr id="3107" name="Picture 57" descr="star1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8" name="Picture 59" descr="star1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8888" y="1484313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9" name="Picture 61" descr="star1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51500" y="3357563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0" name="Picture 63" descr="star3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7900" y="36449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1" name="Picture 65" descr="star3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59113" y="36449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2" name="Picture 67" descr="star9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16238" y="1557338"/>
            <a:ext cx="285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" name="Picture 69" descr="star9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6463" y="2565400"/>
            <a:ext cx="285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4" name="Picture 71" descr="star9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03350" y="188913"/>
            <a:ext cx="285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5" name="Picture 73" descr="star9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56325" y="5445125"/>
            <a:ext cx="285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6" name="Picture 75" descr="star54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64163" y="2924175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7" name="Picture 77" descr="star54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8313" y="2205038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8" name="Picture 79" descr="star54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51500" y="26035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kbdm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549275"/>
            <a:ext cx="3887787" cy="38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0" y="4509121"/>
            <a:ext cx="93122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В Норвегии подарки детям делают </a:t>
            </a:r>
            <a:r>
              <a:rPr lang="ru-RU" sz="2000" dirty="0" err="1"/>
              <a:t>Ниссе</a:t>
            </a:r>
            <a:r>
              <a:rPr lang="ru-RU" sz="2000" dirty="0"/>
              <a:t> - симпатичные маленькие </a:t>
            </a:r>
            <a:r>
              <a:rPr lang="ru-RU" sz="2000" dirty="0" smtClean="0"/>
              <a:t>домовые</a:t>
            </a:r>
            <a:r>
              <a:rPr lang="ru-RU" sz="2000" dirty="0"/>
              <a:t>. </a:t>
            </a:r>
            <a:r>
              <a:rPr lang="ru-RU" sz="2000" dirty="0" err="1"/>
              <a:t>Ниссе</a:t>
            </a:r>
            <a:r>
              <a:rPr lang="ru-RU" sz="2000" dirty="0"/>
              <a:t> носят вязаные колпачки и любят вкусненькое.</a:t>
            </a:r>
            <a:r>
              <a:rPr lang="ru-RU" sz="2000" b="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Йыулув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41814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1116013" y="5445125"/>
            <a:ext cx="64801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/>
              <a:t>   В Эстонии Деда Мороза зовут </a:t>
            </a:r>
            <a:r>
              <a:rPr lang="ru-RU" sz="2000" dirty="0" err="1"/>
              <a:t>Йыулувана</a:t>
            </a:r>
            <a:r>
              <a:rPr lang="ru-RU" sz="2000" dirty="0"/>
              <a:t> и </a:t>
            </a:r>
            <a:r>
              <a:rPr lang="ru-RU" sz="2000" dirty="0" smtClean="0"/>
              <a:t>он похож </a:t>
            </a:r>
            <a:r>
              <a:rPr lang="ru-RU" sz="2000" dirty="0"/>
              <a:t>на своего финского родственника.</a:t>
            </a:r>
          </a:p>
        </p:txBody>
      </p:sp>
      <p:pic>
        <p:nvPicPr>
          <p:cNvPr id="13316" name="Picture 6" descr="newy13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5084763"/>
            <a:ext cx="93662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 descr="newy10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620713"/>
            <a:ext cx="30003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kbdm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188913"/>
            <a:ext cx="3816350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0" y="4293097"/>
            <a:ext cx="915511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В США, Канаде, Великобритании и странах Западной Европы </a:t>
            </a:r>
            <a:r>
              <a:rPr lang="ru-RU" sz="2000" dirty="0" smtClean="0"/>
              <a:t>его зовут </a:t>
            </a:r>
            <a:r>
              <a:rPr lang="ru-RU" sz="2000" dirty="0"/>
              <a:t>Санта-Клаус. Он одет в красную курточку, отороченную </a:t>
            </a:r>
            <a:r>
              <a:rPr lang="ru-RU" sz="2000" dirty="0" smtClean="0"/>
              <a:t>белым </a:t>
            </a:r>
            <a:r>
              <a:rPr lang="ru-RU" sz="2000" dirty="0"/>
              <a:t>мехом и в красные шаровары. На голове – красный колпак.</a:t>
            </a:r>
          </a:p>
          <a:p>
            <a:r>
              <a:rPr lang="ru-RU" sz="2000" dirty="0"/>
              <a:t>Санта Клаус курит трубку, путешествует по воздуху на оленях </a:t>
            </a:r>
            <a:r>
              <a:rPr lang="ru-RU" sz="2000" dirty="0" smtClean="0"/>
              <a:t>и входит </a:t>
            </a:r>
            <a:r>
              <a:rPr lang="ru-RU" sz="2000" dirty="0"/>
              <a:t>в дом через трубу. Дети оставляют ему под ёлкой </a:t>
            </a:r>
            <a:r>
              <a:rPr lang="ru-RU" sz="2000" dirty="0" smtClean="0"/>
              <a:t>молоко </a:t>
            </a:r>
            <a:r>
              <a:rPr lang="ru-RU" sz="2000" dirty="0"/>
              <a:t>и печенье.</a:t>
            </a:r>
            <a:r>
              <a:rPr lang="ru-RU" sz="2000" b="0" dirty="0"/>
              <a:t> </a:t>
            </a:r>
          </a:p>
        </p:txBody>
      </p:sp>
      <p:pic>
        <p:nvPicPr>
          <p:cNvPr id="14340" name="Picture 7" descr="newy6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060575"/>
            <a:ext cx="16668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kbdm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63513"/>
            <a:ext cx="4392613" cy="434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95288" y="5516562"/>
            <a:ext cx="83417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 Только у российского Деда Мороза есть </a:t>
            </a:r>
            <a:r>
              <a:rPr lang="ru-RU" sz="2000" dirty="0" smtClean="0"/>
              <a:t>семья – </a:t>
            </a:r>
            <a:r>
              <a:rPr lang="ru-RU" sz="2000" dirty="0"/>
              <a:t>Снегурочка</a:t>
            </a:r>
            <a:r>
              <a:rPr lang="ru-RU" sz="2000" b="0" dirty="0"/>
              <a:t>.</a:t>
            </a:r>
          </a:p>
        </p:txBody>
      </p:sp>
      <p:pic>
        <p:nvPicPr>
          <p:cNvPr id="15364" name="Picture 9" descr="newy5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304" y="3429000"/>
            <a:ext cx="14287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79512" y="908050"/>
            <a:ext cx="870255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 Древние племена германцев верили, что в ели живёт дух леса</a:t>
            </a:r>
            <a:r>
              <a:rPr lang="ru-RU" sz="2000" dirty="0" smtClean="0"/>
              <a:t>, который </a:t>
            </a:r>
            <a:r>
              <a:rPr lang="ru-RU" sz="2000" dirty="0"/>
              <a:t>хранит растения, зверей и птиц. Вот и старались </a:t>
            </a:r>
            <a:r>
              <a:rPr lang="ru-RU" sz="2000" dirty="0" smtClean="0"/>
              <a:t>они умилостивить </a:t>
            </a:r>
            <a:r>
              <a:rPr lang="ru-RU" sz="2000" dirty="0"/>
              <a:t>этот могучий дух воздавали почести ели, принося </a:t>
            </a:r>
            <a:r>
              <a:rPr lang="ru-RU" sz="2000" dirty="0" smtClean="0"/>
              <a:t>к </a:t>
            </a:r>
            <a:r>
              <a:rPr lang="ru-RU" sz="2000" dirty="0"/>
              <a:t>ней свои трофеи – дары, украшая её.</a:t>
            </a:r>
          </a:p>
        </p:txBody>
      </p:sp>
      <p:pic>
        <p:nvPicPr>
          <p:cNvPr id="16387" name="Picture 6" descr="newy4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2133600"/>
            <a:ext cx="2236788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323850" y="5229225"/>
            <a:ext cx="5716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/>
              <a:t>    Голландцы и англичане видели в  этом </a:t>
            </a:r>
          </a:p>
          <a:p>
            <a:r>
              <a:rPr lang="ru-RU" sz="2000" dirty="0"/>
              <a:t>дереве символ вечной молодости, силы.</a:t>
            </a:r>
          </a:p>
        </p:txBody>
      </p:sp>
      <p:pic>
        <p:nvPicPr>
          <p:cNvPr id="16389" name="Picture 9" descr="newy10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3500438"/>
            <a:ext cx="2343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1645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/>
              <a:t>        В России новогодняя ёлка была введена Петром 1.</a:t>
            </a:r>
          </a:p>
          <a:p>
            <a:r>
              <a:rPr lang="ru-RU" sz="2000" dirty="0"/>
              <a:t> Он повелел 1 января 1700 года украсить все дома еловыми</a:t>
            </a:r>
          </a:p>
          <a:p>
            <a:r>
              <a:rPr lang="ru-RU" sz="2000" dirty="0"/>
              <a:t> (можжевеловыми или сосновыми) ветвями по образцам,</a:t>
            </a:r>
          </a:p>
          <a:p>
            <a:r>
              <a:rPr lang="ru-RU" sz="2000" dirty="0"/>
              <a:t> выставленным в Гостином дворе.</a:t>
            </a:r>
          </a:p>
        </p:txBody>
      </p:sp>
      <p:pic>
        <p:nvPicPr>
          <p:cNvPr id="17411" name="Picture 6" descr="newy4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2276475"/>
            <a:ext cx="2897187" cy="406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250825" y="4941888"/>
            <a:ext cx="54991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       У нас – ёлка. А там, где её нет?</a:t>
            </a:r>
          </a:p>
          <a:p>
            <a:r>
              <a:rPr lang="ru-RU" sz="2000"/>
              <a:t>Во Вьетнаме её заменяют ветки персика.</a:t>
            </a:r>
          </a:p>
          <a:p>
            <a:r>
              <a:rPr lang="ru-RU" sz="2000"/>
              <a:t>В Японии к веткам сосны присоединяют</a:t>
            </a:r>
          </a:p>
          <a:p>
            <a:r>
              <a:rPr lang="ru-RU" sz="2000"/>
              <a:t>бамбук и ветки сливы.</a:t>
            </a:r>
            <a:r>
              <a:rPr lang="ru-RU" sz="2000" b="0"/>
              <a:t> </a:t>
            </a:r>
          </a:p>
          <a:p>
            <a:endParaRPr lang="ru-RU" sz="2000" b="0"/>
          </a:p>
        </p:txBody>
      </p:sp>
      <p:pic>
        <p:nvPicPr>
          <p:cNvPr id="17413" name="Picture 12" descr="121_2198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205038"/>
            <a:ext cx="19891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6" descr="0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2205038"/>
            <a:ext cx="2049462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692275" y="260350"/>
            <a:ext cx="4903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/>
              <a:t>Чем же украшают ёлку ? </a:t>
            </a:r>
          </a:p>
        </p:txBody>
      </p:sp>
      <p:pic>
        <p:nvPicPr>
          <p:cNvPr id="18435" name="Picture 5" descr="11049373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545013"/>
            <a:ext cx="2663825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 descr="149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260350"/>
            <a:ext cx="1571625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7" descr="133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4724400"/>
            <a:ext cx="1490663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 descr="1166737766_108859_352_465_artfile_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2114550"/>
            <a:ext cx="2663825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0" descr="newy6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0063" y="981075"/>
            <a:ext cx="990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1" descr="newy6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388" y="260350"/>
            <a:ext cx="1509712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2" descr="newy112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63938" y="2133600"/>
            <a:ext cx="2955925" cy="361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13" descr="newy64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24750" y="2276475"/>
            <a:ext cx="10763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4" descr="newy110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771775" y="981075"/>
            <a:ext cx="126682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5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627313" y="2205038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6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59338" y="1989138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17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04025" y="2852738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8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35150" y="414972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19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63713" y="9810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20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77050" y="64770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21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019925" y="1889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Picture 22" descr="star2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700338" y="6237288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2" name="Text Box 25"/>
          <p:cNvSpPr txBox="1">
            <a:spLocks noChangeArrowheads="1"/>
          </p:cNvSpPr>
          <p:nvPr/>
        </p:nvSpPr>
        <p:spPr bwMode="auto">
          <a:xfrm>
            <a:off x="3471863" y="5953125"/>
            <a:ext cx="3041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Что лишнее? Почему?</a:t>
            </a:r>
          </a:p>
        </p:txBody>
      </p:sp>
      <p:pic>
        <p:nvPicPr>
          <p:cNvPr id="18453" name="Picture 27" descr="butterfly1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348038" y="3284538"/>
            <a:ext cx="8572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Picture 31" descr="teddy44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804025" y="3789363"/>
            <a:ext cx="3905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33" descr="star14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00563" y="1125538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6" name="Picture 35" descr="star14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1628775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7" name="Picture 37" descr="newy96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940425" y="1844675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39" descr="newy72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419475" y="2060575"/>
            <a:ext cx="8096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9" name="Picture 41" descr="newy48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400550" y="3176588"/>
            <a:ext cx="342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0" name="Picture 43" descr="newy49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219700" y="4005263"/>
            <a:ext cx="342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Picture 45" descr="newy50"/>
          <p:cNvPicPr>
            <a:picLocks noChangeAspect="1" noChangeArrowheads="1" noCrop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787900" y="4652963"/>
            <a:ext cx="3429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47" descr="newy47"/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372225" y="5516563"/>
            <a:ext cx="3048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3" name="Picture 49" descr="mouse7"/>
          <p:cNvPicPr>
            <a:picLocks noChangeAspect="1" noChangeArrowheads="1" noCrop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0" y="4365625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" descr="newy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57338"/>
            <a:ext cx="2395538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2843213" y="333375"/>
            <a:ext cx="3013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На дворе снежок идёт</a:t>
            </a:r>
          </a:p>
          <a:p>
            <a:r>
              <a:rPr lang="ru-RU" sz="2000"/>
              <a:t>Скоро праздник ….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500563" y="1484313"/>
            <a:ext cx="1560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Новый год</a:t>
            </a:r>
          </a:p>
        </p:txBody>
      </p:sp>
      <p:pic>
        <p:nvPicPr>
          <p:cNvPr id="19461" name="Picture 13" descr="newy14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5300663"/>
            <a:ext cx="2303462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7" descr="newy10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5734050"/>
            <a:ext cx="21494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9" descr="newy14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0338" y="5229225"/>
            <a:ext cx="838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1" descr="newy10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24750" y="188913"/>
            <a:ext cx="14668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3" descr="newy109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2349500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25" descr="click?url=http%3A%2F%2Fziz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56325" y="2852738"/>
            <a:ext cx="2630488" cy="370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971550" y="188913"/>
            <a:ext cx="54689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 dirty="0"/>
              <a:t>Игра «А верите ли вы … ?»</a:t>
            </a:r>
            <a:r>
              <a:rPr lang="ru-RU" sz="2000" i="1" dirty="0"/>
              <a:t>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80946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/>
              <a:t>А верите ли вы, что в России Новый год </a:t>
            </a:r>
          </a:p>
          <a:p>
            <a:pPr marL="342900" indent="-342900"/>
            <a:r>
              <a:rPr lang="ru-RU"/>
              <a:t>раньше отмечали 1 сентября?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0" y="2565400"/>
            <a:ext cx="90074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Да, с </a:t>
            </a:r>
            <a:r>
              <a:rPr lang="ru-RU" dirty="0" smtClean="0"/>
              <a:t>1700 года </a:t>
            </a:r>
            <a:r>
              <a:rPr lang="ru-RU" dirty="0"/>
              <a:t>Пётр 1 издал указ </a:t>
            </a:r>
            <a:r>
              <a:rPr lang="ru-RU" dirty="0" smtClean="0"/>
              <a:t>праздновать </a:t>
            </a:r>
            <a:r>
              <a:rPr lang="ru-RU" dirty="0"/>
              <a:t>именно в зимние месяцы</a:t>
            </a:r>
            <a:r>
              <a:rPr lang="ru-RU" sz="2000" dirty="0"/>
              <a:t>.</a:t>
            </a:r>
          </a:p>
        </p:txBody>
      </p:sp>
      <p:pic>
        <p:nvPicPr>
          <p:cNvPr id="20485" name="Picture 13" descr="4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115888"/>
            <a:ext cx="2001837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5" descr="11354193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4076700"/>
            <a:ext cx="3316288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7" descr="newyea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644900"/>
            <a:ext cx="2014537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79388" y="454025"/>
            <a:ext cx="81470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2. А верите ли вы, что в Японии Новый год</a:t>
            </a:r>
          </a:p>
          <a:p>
            <a:r>
              <a:rPr lang="ru-RU"/>
              <a:t>    наступает 1 января?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6372225" y="1317625"/>
            <a:ext cx="755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Да.</a:t>
            </a:r>
          </a:p>
        </p:txBody>
      </p:sp>
      <p:pic>
        <p:nvPicPr>
          <p:cNvPr id="21508" name="Picture 9" descr="newy15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4350" y="4581525"/>
            <a:ext cx="1612900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1" descr="569662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989138"/>
            <a:ext cx="37242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3" descr="click?url=http%3A%2F%2Fww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2492375"/>
            <a:ext cx="2709863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kbd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111250"/>
            <a:ext cx="3529013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042988" y="5229225"/>
            <a:ext cx="71294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/>
              <a:t>        Самым первым Дедом Морозом был Святой Николай. Уходя, он оставил приютившей его бедной семье золотые яблоки в башмачке перед камином. </a:t>
            </a:r>
          </a:p>
        </p:txBody>
      </p:sp>
      <p:pic>
        <p:nvPicPr>
          <p:cNvPr id="4100" name="Picture 7" descr="newy6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115888"/>
            <a:ext cx="13716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Нер)Ноэ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652963"/>
            <a:ext cx="26638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23850" y="188913"/>
            <a:ext cx="86406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3. А верите ли вы, что в Панаме с </a:t>
            </a:r>
            <a:r>
              <a:rPr lang="ru-RU" dirty="0" smtClean="0"/>
              <a:t>последним  </a:t>
            </a:r>
            <a:r>
              <a:rPr lang="ru-RU" dirty="0"/>
              <a:t>ударом часов улицы оглашаются звоном </a:t>
            </a:r>
            <a:r>
              <a:rPr lang="ru-RU" dirty="0" smtClean="0"/>
              <a:t> </a:t>
            </a:r>
            <a:r>
              <a:rPr lang="ru-RU" dirty="0"/>
              <a:t>колоколов, сирен машин, криками, стуками?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79388" y="2492375"/>
            <a:ext cx="37655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Да, все стараются</a:t>
            </a:r>
          </a:p>
          <a:p>
            <a:r>
              <a:rPr lang="ru-RU"/>
              <a:t>наделать побольше</a:t>
            </a:r>
          </a:p>
          <a:p>
            <a:r>
              <a:rPr lang="ru-RU"/>
              <a:t>шума, задобрить</a:t>
            </a:r>
          </a:p>
          <a:p>
            <a:r>
              <a:rPr lang="ru-RU"/>
              <a:t>Новый год.</a:t>
            </a:r>
          </a:p>
        </p:txBody>
      </p:sp>
      <p:pic>
        <p:nvPicPr>
          <p:cNvPr id="22533" name="Picture 8" descr="10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349500"/>
            <a:ext cx="3698875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35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79512" y="111125"/>
            <a:ext cx="856285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dirty="0"/>
              <a:t>4</a:t>
            </a:r>
            <a:r>
              <a:rPr lang="ru-RU" dirty="0"/>
              <a:t>. Верите ли вы, что в Монголии в Новый </a:t>
            </a:r>
            <a:r>
              <a:rPr lang="ru-RU" dirty="0" smtClean="0"/>
              <a:t>год  </a:t>
            </a:r>
            <a:r>
              <a:rPr lang="ru-RU" dirty="0"/>
              <a:t>принято поливать друг друга </a:t>
            </a:r>
            <a:r>
              <a:rPr lang="ru-RU" dirty="0" smtClean="0"/>
              <a:t>компотом из  </a:t>
            </a:r>
            <a:r>
              <a:rPr lang="ru-RU" dirty="0"/>
              <a:t>яблок?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7019925" y="1412875"/>
            <a:ext cx="933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Нет.</a:t>
            </a:r>
          </a:p>
        </p:txBody>
      </p:sp>
      <p:pic>
        <p:nvPicPr>
          <p:cNvPr id="23556" name="Picture 7" descr="Пер-Ноэль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2276475"/>
            <a:ext cx="2087563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3" descr="newy16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4654550"/>
            <a:ext cx="195738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17" descr="1ccbbc4a456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3284538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79121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5. А верите ли вы, что в Греции с ударом </a:t>
            </a:r>
          </a:p>
          <a:p>
            <a:r>
              <a:rPr lang="ru-RU"/>
              <a:t>часов все бегут купаться в море? 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7596188" y="1341438"/>
            <a:ext cx="933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Нет.</a:t>
            </a:r>
          </a:p>
        </p:txBody>
      </p:sp>
      <p:pic>
        <p:nvPicPr>
          <p:cNvPr id="24580" name="Picture 7" descr="newy2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652963"/>
            <a:ext cx="1285875" cy="185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 descr="0607_greece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2997200"/>
            <a:ext cx="4537075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06400" y="260350"/>
            <a:ext cx="78374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6. Верите ли вы, что в Швеции в Новый год</a:t>
            </a:r>
          </a:p>
          <a:p>
            <a:r>
              <a:rPr lang="ru-RU" sz="2400"/>
              <a:t>бьют о двери домов старую посуду. Чем больше</a:t>
            </a:r>
          </a:p>
          <a:p>
            <a:r>
              <a:rPr lang="ru-RU" sz="2400"/>
              <a:t>черепков, тем больше счастья?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7019925" y="1628775"/>
            <a:ext cx="755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Да.</a:t>
            </a:r>
          </a:p>
        </p:txBody>
      </p:sp>
      <p:pic>
        <p:nvPicPr>
          <p:cNvPr id="25604" name="Picture 8" descr="newy13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276475"/>
            <a:ext cx="6624637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79512" y="549274"/>
            <a:ext cx="87343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7. Верите ли вы, что в Австралии в Новый </a:t>
            </a:r>
            <a:r>
              <a:rPr lang="ru-RU" dirty="0" smtClean="0"/>
              <a:t>год принято </a:t>
            </a:r>
            <a:r>
              <a:rPr lang="ru-RU" dirty="0"/>
              <a:t>мазать друг друга вареньем?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227763" y="1773238"/>
            <a:ext cx="933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Нет.</a:t>
            </a:r>
          </a:p>
        </p:txBody>
      </p:sp>
      <p:pic>
        <p:nvPicPr>
          <p:cNvPr id="26628" name="Picture 11" descr="j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365625"/>
            <a:ext cx="16002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3" descr="161412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2276475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611188" y="333375"/>
            <a:ext cx="76247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8. А верите ли вы, что в Венгрии вместо</a:t>
            </a:r>
          </a:p>
          <a:p>
            <a:r>
              <a:rPr lang="ru-RU"/>
              <a:t>ёлки украшают яблони? 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7740650" y="1557338"/>
            <a:ext cx="933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Нет.</a:t>
            </a:r>
          </a:p>
        </p:txBody>
      </p:sp>
      <p:pic>
        <p:nvPicPr>
          <p:cNvPr id="27652" name="Picture 7" descr="newy5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013325"/>
            <a:ext cx="14382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9" descr="18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2276475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84213" y="333375"/>
            <a:ext cx="7594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9. А верите ли вы, что дети в Тунисе не </a:t>
            </a:r>
          </a:p>
          <a:p>
            <a:r>
              <a:rPr lang="ru-RU"/>
              <a:t>отмечают Новый год, они спят?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7885113" y="1484313"/>
            <a:ext cx="933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Нет.</a:t>
            </a:r>
          </a:p>
        </p:txBody>
      </p:sp>
      <p:pic>
        <p:nvPicPr>
          <p:cNvPr id="28676" name="Picture 6" descr="newy4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365625"/>
            <a:ext cx="2520950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8" descr="1439089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2205038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50825" y="385763"/>
            <a:ext cx="88979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10. А верите ли вы, что на Кубе в полночь</a:t>
            </a:r>
          </a:p>
          <a:p>
            <a:r>
              <a:rPr lang="ru-RU" dirty="0"/>
              <a:t>каждый с ударом часов должен съесть по </a:t>
            </a:r>
          </a:p>
          <a:p>
            <a:r>
              <a:rPr lang="ru-RU" dirty="0"/>
              <a:t>виноградинке, а после полуночи вылить </a:t>
            </a:r>
            <a:r>
              <a:rPr lang="ru-RU" dirty="0" smtClean="0"/>
              <a:t>всю </a:t>
            </a:r>
            <a:r>
              <a:rPr lang="ru-RU" dirty="0"/>
              <a:t>воду из посуды?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4716463" y="1916113"/>
            <a:ext cx="755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Да.</a:t>
            </a:r>
          </a:p>
        </p:txBody>
      </p:sp>
      <p:pic>
        <p:nvPicPr>
          <p:cNvPr id="29700" name="Picture 8" descr="newy3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5516563"/>
            <a:ext cx="923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0" descr="newy1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4508500"/>
            <a:ext cx="1190625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2" descr="1186593740_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2205038"/>
            <a:ext cx="28098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2423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11. А верите ли вы, что первая новогодняя </a:t>
            </a:r>
          </a:p>
          <a:p>
            <a:r>
              <a:rPr lang="ru-RU"/>
              <a:t>открытка появилась в Лондоне?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527175" y="1536700"/>
            <a:ext cx="70691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Да, её отправил в 1843 году по почте</a:t>
            </a:r>
          </a:p>
          <a:p>
            <a:r>
              <a:rPr lang="ru-RU"/>
              <a:t>Генри Коул.</a:t>
            </a:r>
          </a:p>
        </p:txBody>
      </p:sp>
      <p:pic>
        <p:nvPicPr>
          <p:cNvPr id="30724" name="Picture 7" descr="newy4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116513"/>
            <a:ext cx="1800225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9" descr="479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5000" y="2276872"/>
            <a:ext cx="29241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" y="333375"/>
            <a:ext cx="907573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12. А верите ли вы, что американские дети </a:t>
            </a:r>
          </a:p>
          <a:p>
            <a:r>
              <a:rPr lang="ru-RU" dirty="0"/>
              <a:t>вешают на ёлку свои дневники с оценками. И </a:t>
            </a:r>
            <a:r>
              <a:rPr lang="ru-RU" dirty="0" smtClean="0"/>
              <a:t>Санта </a:t>
            </a:r>
            <a:r>
              <a:rPr lang="ru-RU" dirty="0"/>
              <a:t>Клаус должен посмотреть дневник </a:t>
            </a:r>
            <a:r>
              <a:rPr lang="ru-RU" dirty="0" smtClean="0"/>
              <a:t>и  </a:t>
            </a:r>
            <a:r>
              <a:rPr lang="ru-RU" dirty="0"/>
              <a:t>наградить детей подарками за хорошую учёбу.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516688" y="2565400"/>
            <a:ext cx="933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Нет.</a:t>
            </a:r>
          </a:p>
        </p:txBody>
      </p:sp>
      <p:pic>
        <p:nvPicPr>
          <p:cNvPr id="31748" name="Picture 7" descr="newy3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5734050"/>
            <a:ext cx="14287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9" descr="1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9972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3789363"/>
            <a:ext cx="201771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kbdm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052513"/>
            <a:ext cx="3455987" cy="31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1" y="4653137"/>
            <a:ext cx="893762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    5 декабря из Испании на корабле прибывает Бельгийский Дед </a:t>
            </a:r>
            <a:r>
              <a:rPr lang="ru-RU" sz="2000" dirty="0" smtClean="0"/>
              <a:t>Мороз </a:t>
            </a:r>
            <a:r>
              <a:rPr lang="ru-RU" sz="2000" dirty="0"/>
              <a:t>- Св. Николай. Он едет на коне, облаченный в митру и </a:t>
            </a:r>
            <a:r>
              <a:rPr lang="ru-RU" sz="2000" dirty="0" smtClean="0"/>
              <a:t>белую </a:t>
            </a:r>
            <a:r>
              <a:rPr lang="ru-RU" sz="2000" dirty="0"/>
              <a:t>епископскую мантию. Его сопровождает слуга - мавр, который несет</a:t>
            </a:r>
          </a:p>
          <a:p>
            <a:r>
              <a:rPr lang="ru-RU" sz="2000" dirty="0"/>
              <a:t> мешок с подарками и розги для шалунов.</a:t>
            </a:r>
            <a:r>
              <a:rPr lang="ru-RU" sz="2000" b="0" dirty="0"/>
              <a:t> </a:t>
            </a:r>
          </a:p>
        </p:txBody>
      </p:sp>
      <p:pic>
        <p:nvPicPr>
          <p:cNvPr id="5124" name="Picture 8" descr="newy6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1725" y="188913"/>
            <a:ext cx="14859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07504" y="333374"/>
            <a:ext cx="868565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13. А верите ли вы, что на новогодних </a:t>
            </a:r>
            <a:r>
              <a:rPr lang="ru-RU" dirty="0" smtClean="0"/>
              <a:t>столах у </a:t>
            </a:r>
            <a:r>
              <a:rPr lang="ru-RU" dirty="0"/>
              <a:t>венгров не бывает гусей, уток , кур?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987675" y="1341438"/>
            <a:ext cx="586422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Да, они считают, что если</a:t>
            </a:r>
          </a:p>
          <a:p>
            <a:r>
              <a:rPr lang="ru-RU" dirty="0"/>
              <a:t>съешь птицу, то может улететь</a:t>
            </a:r>
          </a:p>
          <a:p>
            <a:r>
              <a:rPr lang="ru-RU" dirty="0"/>
              <a:t>счастье.</a:t>
            </a:r>
          </a:p>
        </p:txBody>
      </p:sp>
      <p:pic>
        <p:nvPicPr>
          <p:cNvPr id="32772" name="Picture 7" descr="Шве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005263"/>
            <a:ext cx="3529012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9" descr="normal_DSC_38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276475"/>
            <a:ext cx="28384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07504" y="184150"/>
            <a:ext cx="864597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14. А верите ли вы, что в Гвинее в первую </a:t>
            </a:r>
            <a:r>
              <a:rPr lang="ru-RU" dirty="0" smtClean="0"/>
              <a:t>Новогоднюю </a:t>
            </a:r>
            <a:r>
              <a:rPr lang="ru-RU" dirty="0"/>
              <a:t>ночь принято водить по улицам </a:t>
            </a:r>
          </a:p>
          <a:p>
            <a:r>
              <a:rPr lang="ru-RU" dirty="0"/>
              <a:t>слонов?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8172450" y="1484313"/>
            <a:ext cx="755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Да.</a:t>
            </a:r>
          </a:p>
        </p:txBody>
      </p:sp>
      <p:pic>
        <p:nvPicPr>
          <p:cNvPr id="33796" name="Picture 9" descr="click?url=http%3A%2F%2Fww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133600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735013" y="105727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250824" y="404813"/>
            <a:ext cx="862012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15. А верите ли вы, что во на Кубе есть </a:t>
            </a:r>
            <a:r>
              <a:rPr lang="ru-RU" dirty="0" smtClean="0"/>
              <a:t>такая традиция </a:t>
            </a:r>
            <a:r>
              <a:rPr lang="ru-RU" dirty="0"/>
              <a:t>перед Новым годом наполнять всю </a:t>
            </a:r>
            <a:r>
              <a:rPr lang="ru-RU" dirty="0" smtClean="0"/>
              <a:t>посуду </a:t>
            </a:r>
            <a:r>
              <a:rPr lang="ru-RU" dirty="0"/>
              <a:t>водой, а с наступлением праздника –</a:t>
            </a:r>
          </a:p>
          <a:p>
            <a:r>
              <a:rPr lang="ru-RU" dirty="0"/>
              <a:t> выливать её из окон?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8172450" y="2349500"/>
            <a:ext cx="755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Да.</a:t>
            </a:r>
          </a:p>
        </p:txBody>
      </p:sp>
      <p:pic>
        <p:nvPicPr>
          <p:cNvPr id="34822" name="Picture 13" descr="click?url=http%3A%2F%2Fski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2528888"/>
            <a:ext cx="5327650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click?url=http%3A%2F%2Fchensh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784" y="1124744"/>
            <a:ext cx="3584786" cy="504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1763713" y="6165850"/>
            <a:ext cx="184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 sz="2000" u="sng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kbd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836613"/>
            <a:ext cx="3744912" cy="367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0" y="5013176"/>
            <a:ext cx="87995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   Немецкие дети, сломав какую-нибудь игрушку, </a:t>
            </a:r>
            <a:r>
              <a:rPr lang="ru-RU" sz="2000" dirty="0" smtClean="0"/>
              <a:t>складывали  </a:t>
            </a:r>
            <a:r>
              <a:rPr lang="ru-RU" sz="2000" dirty="0"/>
              <a:t>обломки в камин, а вину сваливали на господина </a:t>
            </a:r>
            <a:r>
              <a:rPr lang="ru-RU" sz="2000" dirty="0" err="1" smtClean="0"/>
              <a:t>Ниманда</a:t>
            </a:r>
            <a:r>
              <a:rPr lang="ru-RU" sz="2000" dirty="0" smtClean="0"/>
              <a:t>  </a:t>
            </a:r>
            <a:r>
              <a:rPr lang="ru-RU" sz="2000" dirty="0"/>
              <a:t>("НИКТО") - прообраза Деда Мороза.</a:t>
            </a:r>
            <a:r>
              <a:rPr lang="ru-RU" sz="2000" b="0" dirty="0"/>
              <a:t> </a:t>
            </a:r>
          </a:p>
        </p:txBody>
      </p:sp>
      <p:pic>
        <p:nvPicPr>
          <p:cNvPr id="6148" name="Picture 7" descr="newy4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115888"/>
            <a:ext cx="1590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kbdm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5713" y="476250"/>
            <a:ext cx="37750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0" y="4364038"/>
            <a:ext cx="867645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      Во Франции два Деда Мороза: одного зовут  "Дед Январь" </a:t>
            </a:r>
            <a:r>
              <a:rPr lang="ru-RU" sz="2000" dirty="0" smtClean="0"/>
              <a:t>–  </a:t>
            </a:r>
            <a:r>
              <a:rPr lang="ru-RU" sz="2000" dirty="0"/>
              <a:t>Пер - </a:t>
            </a:r>
            <a:r>
              <a:rPr lang="ru-RU" sz="2000" dirty="0" err="1"/>
              <a:t>Ноэль</a:t>
            </a:r>
            <a:r>
              <a:rPr lang="ru-RU" sz="2000" dirty="0"/>
              <a:t>, ходит с посохом и носит широкополую шляпу.</a:t>
            </a:r>
          </a:p>
          <a:p>
            <a:r>
              <a:rPr lang="ru-RU" sz="2000" dirty="0"/>
              <a:t> Он приносит детям в корзине подарки. Второго зовут –Шаланд.</a:t>
            </a:r>
          </a:p>
          <a:p>
            <a:r>
              <a:rPr lang="ru-RU" sz="2000" dirty="0"/>
              <a:t>Этот бородатый старик носит меховую шапку и тёплый </a:t>
            </a:r>
            <a:r>
              <a:rPr lang="ru-RU" sz="2000" dirty="0" smtClean="0"/>
              <a:t>дорожный  </a:t>
            </a:r>
            <a:r>
              <a:rPr lang="ru-RU" sz="2000" dirty="0"/>
              <a:t>плащ. В его корзине спрятаны розги для непослушных и </a:t>
            </a:r>
            <a:r>
              <a:rPr lang="ru-RU" sz="2000" dirty="0" smtClean="0"/>
              <a:t>ленивых </a:t>
            </a:r>
            <a:r>
              <a:rPr lang="ru-RU" sz="2000" dirty="0"/>
              <a:t>детей</a:t>
            </a:r>
            <a:r>
              <a:rPr lang="ru-RU" sz="2000" b="0" dirty="0"/>
              <a:t>.</a:t>
            </a:r>
          </a:p>
        </p:txBody>
      </p:sp>
      <p:pic>
        <p:nvPicPr>
          <p:cNvPr id="7172" name="Picture 8" descr="newy6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188913"/>
            <a:ext cx="14859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Юлтомт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49275"/>
            <a:ext cx="4418013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4911725" y="765175"/>
            <a:ext cx="3908747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В Швеции два Деда Мороза</a:t>
            </a:r>
            <a:r>
              <a:rPr lang="ru-RU" sz="2000" dirty="0" smtClean="0"/>
              <a:t>: сутулый </a:t>
            </a:r>
            <a:r>
              <a:rPr lang="ru-RU" sz="2000" dirty="0"/>
              <a:t>дед с </a:t>
            </a:r>
            <a:r>
              <a:rPr lang="ru-RU" sz="2000" dirty="0" smtClean="0"/>
              <a:t>шишковатым носом  </a:t>
            </a:r>
            <a:r>
              <a:rPr lang="ru-RU" sz="2000" dirty="0"/>
              <a:t>– </a:t>
            </a:r>
            <a:r>
              <a:rPr lang="ru-RU" sz="2000" dirty="0" err="1"/>
              <a:t>Юлтомтен</a:t>
            </a:r>
            <a:r>
              <a:rPr lang="ru-RU" sz="2000" dirty="0"/>
              <a:t>  и  карлик</a:t>
            </a:r>
          </a:p>
          <a:p>
            <a:r>
              <a:rPr lang="ru-RU" sz="2000" dirty="0" err="1"/>
              <a:t>Юлниссаар</a:t>
            </a:r>
            <a:r>
              <a:rPr lang="ru-RU" sz="2000" dirty="0"/>
              <a:t>. И тот и другой </a:t>
            </a:r>
            <a:r>
              <a:rPr lang="ru-RU" sz="2000" dirty="0" smtClean="0"/>
              <a:t>под Новый </a:t>
            </a:r>
            <a:r>
              <a:rPr lang="ru-RU" sz="2000" dirty="0"/>
              <a:t>год ходят по домам и </a:t>
            </a:r>
          </a:p>
          <a:p>
            <a:r>
              <a:rPr lang="ru-RU" sz="2000" dirty="0"/>
              <a:t>и оставляют подарки на </a:t>
            </a:r>
          </a:p>
          <a:p>
            <a:r>
              <a:rPr lang="ru-RU" sz="2000" dirty="0"/>
              <a:t>подоконниках.</a:t>
            </a:r>
          </a:p>
          <a:p>
            <a:endParaRPr lang="ru-RU" sz="2000" dirty="0"/>
          </a:p>
        </p:txBody>
      </p:sp>
      <p:pic>
        <p:nvPicPr>
          <p:cNvPr id="8196" name="Picture 6" descr="newy4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4397375"/>
            <a:ext cx="2162175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kbdm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16013"/>
            <a:ext cx="36004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0" y="5013325"/>
            <a:ext cx="88757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В Италии, кроме Деда Мороза - </a:t>
            </a:r>
            <a:r>
              <a:rPr lang="ru-RU" sz="2000" dirty="0" err="1"/>
              <a:t>Баббо</a:t>
            </a:r>
            <a:r>
              <a:rPr lang="ru-RU" sz="2000" dirty="0"/>
              <a:t> Натале, к послушным детям </a:t>
            </a:r>
            <a:r>
              <a:rPr lang="ru-RU" sz="2000" dirty="0" smtClean="0"/>
              <a:t>приходит </a:t>
            </a:r>
            <a:r>
              <a:rPr lang="ru-RU" sz="2000" dirty="0"/>
              <a:t>добрая Фея </a:t>
            </a:r>
            <a:r>
              <a:rPr lang="ru-RU" sz="2000" dirty="0" err="1"/>
              <a:t>Бефана</a:t>
            </a:r>
            <a:r>
              <a:rPr lang="ru-RU" sz="2000" dirty="0"/>
              <a:t>.  Она прилетает через  дымоход и </a:t>
            </a:r>
            <a:r>
              <a:rPr lang="ru-RU" sz="2000" dirty="0" smtClean="0"/>
              <a:t>дарит </a:t>
            </a:r>
            <a:r>
              <a:rPr lang="ru-RU" sz="2000" dirty="0"/>
              <a:t>детям подарки. Шалунам достается уголёк от злой </a:t>
            </a:r>
            <a:r>
              <a:rPr lang="ru-RU" sz="2000" dirty="0" smtClean="0"/>
              <a:t>волшебницы </a:t>
            </a:r>
            <a:r>
              <a:rPr lang="ru-RU" sz="2000" dirty="0" err="1"/>
              <a:t>Бефаны</a:t>
            </a:r>
            <a:r>
              <a:rPr lang="ru-RU" sz="2000" dirty="0"/>
              <a:t>.</a:t>
            </a:r>
            <a:r>
              <a:rPr lang="ru-RU" sz="2000" b="0" dirty="0"/>
              <a:t> </a:t>
            </a:r>
          </a:p>
        </p:txBody>
      </p:sp>
      <p:pic>
        <p:nvPicPr>
          <p:cNvPr id="9220" name="Picture 6" descr="Бефана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333375"/>
            <a:ext cx="2589212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9" descr="newy6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85113" y="188913"/>
            <a:ext cx="990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kbdm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765175"/>
            <a:ext cx="3960812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0" y="4643439"/>
            <a:ext cx="88924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В узбекские кишлаки "снежный дедушка" - </a:t>
            </a:r>
            <a:r>
              <a:rPr lang="ru-RU" sz="2000" dirty="0" err="1"/>
              <a:t>Корбобо</a:t>
            </a:r>
            <a:r>
              <a:rPr lang="ru-RU" sz="2000" dirty="0"/>
              <a:t> (Дед Мороз</a:t>
            </a:r>
            <a:r>
              <a:rPr lang="ru-RU" sz="2000" dirty="0" smtClean="0"/>
              <a:t>) в </a:t>
            </a:r>
            <a:r>
              <a:rPr lang="ru-RU" sz="2000" dirty="0"/>
              <a:t>полосатом халате въезжает верхом на ослике. Гостя встречает </a:t>
            </a:r>
            <a:r>
              <a:rPr lang="ru-RU" sz="2000" dirty="0" err="1" smtClean="0"/>
              <a:t>Коргыз</a:t>
            </a:r>
            <a:r>
              <a:rPr lang="ru-RU" sz="2000" dirty="0" smtClean="0"/>
              <a:t> </a:t>
            </a:r>
            <a:r>
              <a:rPr lang="ru-RU" sz="2000" dirty="0"/>
              <a:t>(Снегурочка</a:t>
            </a:r>
            <a:r>
              <a:rPr lang="ru-RU" sz="2000" b="0" dirty="0"/>
              <a:t>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kbdm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04813"/>
            <a:ext cx="423703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1" y="4869161"/>
            <a:ext cx="91122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    Финский Дед Мороз - </a:t>
            </a:r>
            <a:r>
              <a:rPr lang="ru-RU" sz="2000" dirty="0" err="1"/>
              <a:t>Йоллупукки</a:t>
            </a:r>
            <a:r>
              <a:rPr lang="ru-RU" sz="2000" dirty="0"/>
              <a:t> живет в Лапландии и с </a:t>
            </a:r>
          </a:p>
          <a:p>
            <a:r>
              <a:rPr lang="ru-RU" sz="2000" dirty="0"/>
              <a:t>удовольствием отвечает на письма детей. Он носит высокую</a:t>
            </a:r>
          </a:p>
          <a:p>
            <a:r>
              <a:rPr lang="ru-RU" sz="2000" dirty="0"/>
              <a:t>конусообразную шапку, длинные волосы и красную одежду. Его </a:t>
            </a:r>
            <a:r>
              <a:rPr lang="ru-RU" sz="2000" dirty="0" smtClean="0"/>
              <a:t>окружают </a:t>
            </a:r>
            <a:r>
              <a:rPr lang="ru-RU" sz="2000" dirty="0"/>
              <a:t>гномы в островерхих шапочках и накидках.</a:t>
            </a:r>
          </a:p>
        </p:txBody>
      </p:sp>
      <p:pic>
        <p:nvPicPr>
          <p:cNvPr id="11268" name="Picture 7" descr="newy5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570163"/>
            <a:ext cx="2886075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9" descr="newy7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260350"/>
            <a:ext cx="18732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6">
      <a:dk1>
        <a:srgbClr val="0000AC"/>
      </a:dk1>
      <a:lt1>
        <a:srgbClr val="FFFFFF"/>
      </a:lt1>
      <a:dk2>
        <a:srgbClr val="000086"/>
      </a:dk2>
      <a:lt2>
        <a:srgbClr val="CCFFFF"/>
      </a:lt2>
      <a:accent1>
        <a:srgbClr val="0099FF"/>
      </a:accent1>
      <a:accent2>
        <a:srgbClr val="00B000"/>
      </a:accent2>
      <a:accent3>
        <a:srgbClr val="AAAAC3"/>
      </a:accent3>
      <a:accent4>
        <a:srgbClr val="DADADA"/>
      </a:accent4>
      <a:accent5>
        <a:srgbClr val="AACAFF"/>
      </a:accent5>
      <a:accent6>
        <a:srgbClr val="009F00"/>
      </a:accent6>
      <a:hlink>
        <a:srgbClr val="FFE701"/>
      </a:hlink>
      <a:folHlink>
        <a:srgbClr val="FF9900"/>
      </a:folHlink>
    </a:clrScheme>
    <a:fontScheme name="Разрез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  <a:cs typeface="Arial" charset="0"/>
          </a:defRPr>
        </a:defPPr>
      </a:lstStyle>
    </a:lnDef>
  </a:objectDefaults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421</TotalTime>
  <Words>964</Words>
  <Application>Microsoft Office PowerPoint</Application>
  <PresentationFormat>Экран (4:3)</PresentationFormat>
  <Paragraphs>90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Franklin Gothic Heavy</vt:lpstr>
      <vt:lpstr>Monotype Corsiva</vt:lpstr>
      <vt:lpstr>Tahoma</vt:lpstr>
      <vt:lpstr>Wingdings</vt:lpstr>
      <vt:lpstr>Разрез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Берюхова</dc:creator>
  <cp:lastModifiedBy>Admin</cp:lastModifiedBy>
  <cp:revision>24</cp:revision>
  <dcterms:created xsi:type="dcterms:W3CDTF">2007-10-27T18:20:51Z</dcterms:created>
  <dcterms:modified xsi:type="dcterms:W3CDTF">2021-12-20T09:36:59Z</dcterms:modified>
</cp:coreProperties>
</file>