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84" r:id="rId3"/>
    <p:sldId id="272" r:id="rId4"/>
    <p:sldId id="281" r:id="rId5"/>
    <p:sldId id="282" r:id="rId6"/>
    <p:sldId id="278" r:id="rId7"/>
    <p:sldId id="288" r:id="rId8"/>
    <p:sldId id="258" r:id="rId9"/>
    <p:sldId id="259" r:id="rId10"/>
    <p:sldId id="294" r:id="rId11"/>
    <p:sldId id="260" r:id="rId12"/>
    <p:sldId id="262" r:id="rId13"/>
    <p:sldId id="285" r:id="rId14"/>
    <p:sldId id="289" r:id="rId15"/>
    <p:sldId id="286" r:id="rId16"/>
    <p:sldId id="265" r:id="rId17"/>
    <p:sldId id="269" r:id="rId18"/>
    <p:sldId id="290" r:id="rId19"/>
    <p:sldId id="291" r:id="rId20"/>
    <p:sldId id="292" r:id="rId21"/>
    <p:sldId id="293" r:id="rId22"/>
    <p:sldId id="297" r:id="rId23"/>
    <p:sldId id="298" r:id="rId24"/>
    <p:sldId id="299" r:id="rId25"/>
    <p:sldId id="300" r:id="rId26"/>
    <p:sldId id="301"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5" r:id="rId4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p:normalViewPr>
  <p:slideViewPr>
    <p:cSldViewPr snapToGrid="0">
      <p:cViewPr varScale="1">
        <p:scale>
          <a:sx n="86" d="100"/>
          <a:sy n="86" d="100"/>
        </p:scale>
        <p:origin x="9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059B194-D177-4E29-81F3-4BA0DD25AF48}" type="datetimeFigureOut">
              <a:rPr lang="ru-RU" smtClean="0"/>
              <a:pPr/>
              <a:t>04.06.2020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CE053A-4778-4A94-A23B-5B8B69CE12F5}" type="slidenum">
              <a:rPr lang="ru-RU" smtClean="0"/>
              <a:pPr/>
              <a:t>‹#›</a:t>
            </a:fld>
            <a:endParaRPr lang="ru-RU"/>
          </a:p>
        </p:txBody>
      </p:sp>
    </p:spTree>
    <p:extLst>
      <p:ext uri="{BB962C8B-B14F-4D97-AF65-F5344CB8AC3E}">
        <p14:creationId xmlns:p14="http://schemas.microsoft.com/office/powerpoint/2010/main" val="724538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59B194-D177-4E29-81F3-4BA0DD25AF48}" type="datetimeFigureOut">
              <a:rPr lang="ru-RU" smtClean="0"/>
              <a:pPr/>
              <a:t>04.06.2020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CE053A-4778-4A94-A23B-5B8B69CE12F5}" type="slidenum">
              <a:rPr lang="ru-RU" smtClean="0"/>
              <a:pPr/>
              <a:t>‹#›</a:t>
            </a:fld>
            <a:endParaRPr lang="ru-RU"/>
          </a:p>
        </p:txBody>
      </p:sp>
    </p:spTree>
    <p:extLst>
      <p:ext uri="{BB962C8B-B14F-4D97-AF65-F5344CB8AC3E}">
        <p14:creationId xmlns:p14="http://schemas.microsoft.com/office/powerpoint/2010/main" val="143332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59B194-D177-4E29-81F3-4BA0DD25AF48}" type="datetimeFigureOut">
              <a:rPr lang="ru-RU" smtClean="0"/>
              <a:pPr/>
              <a:t>04.06.2020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CE053A-4778-4A94-A23B-5B8B69CE12F5}" type="slidenum">
              <a:rPr lang="ru-RU" smtClean="0"/>
              <a:pPr/>
              <a:t>‹#›</a:t>
            </a:fld>
            <a:endParaRPr lang="ru-RU"/>
          </a:p>
        </p:txBody>
      </p:sp>
    </p:spTree>
    <p:extLst>
      <p:ext uri="{BB962C8B-B14F-4D97-AF65-F5344CB8AC3E}">
        <p14:creationId xmlns:p14="http://schemas.microsoft.com/office/powerpoint/2010/main" val="77616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59B194-D177-4E29-81F3-4BA0DD25AF48}" type="datetimeFigureOut">
              <a:rPr lang="ru-RU" smtClean="0"/>
              <a:pPr/>
              <a:t>04.06.2020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CE053A-4778-4A94-A23B-5B8B69CE12F5}" type="slidenum">
              <a:rPr lang="ru-RU" smtClean="0"/>
              <a:pPr/>
              <a:t>‹#›</a:t>
            </a:fld>
            <a:endParaRPr lang="ru-RU"/>
          </a:p>
        </p:txBody>
      </p:sp>
    </p:spTree>
    <p:extLst>
      <p:ext uri="{BB962C8B-B14F-4D97-AF65-F5344CB8AC3E}">
        <p14:creationId xmlns:p14="http://schemas.microsoft.com/office/powerpoint/2010/main" val="25309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59B194-D177-4E29-81F3-4BA0DD25AF48}" type="datetimeFigureOut">
              <a:rPr lang="ru-RU" smtClean="0"/>
              <a:pPr/>
              <a:t>04.06.2020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CE053A-4778-4A94-A23B-5B8B69CE12F5}" type="slidenum">
              <a:rPr lang="ru-RU" smtClean="0"/>
              <a:pPr/>
              <a:t>‹#›</a:t>
            </a:fld>
            <a:endParaRPr lang="ru-RU"/>
          </a:p>
        </p:txBody>
      </p:sp>
    </p:spTree>
    <p:extLst>
      <p:ext uri="{BB962C8B-B14F-4D97-AF65-F5344CB8AC3E}">
        <p14:creationId xmlns:p14="http://schemas.microsoft.com/office/powerpoint/2010/main" val="426293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59B194-D177-4E29-81F3-4BA0DD25AF48}" type="datetimeFigureOut">
              <a:rPr lang="ru-RU" smtClean="0"/>
              <a:pPr/>
              <a:t>04.06.2020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CE053A-4778-4A94-A23B-5B8B69CE12F5}" type="slidenum">
              <a:rPr lang="ru-RU" smtClean="0"/>
              <a:pPr/>
              <a:t>‹#›</a:t>
            </a:fld>
            <a:endParaRPr lang="ru-RU"/>
          </a:p>
        </p:txBody>
      </p:sp>
    </p:spTree>
    <p:extLst>
      <p:ext uri="{BB962C8B-B14F-4D97-AF65-F5344CB8AC3E}">
        <p14:creationId xmlns:p14="http://schemas.microsoft.com/office/powerpoint/2010/main" val="377218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059B194-D177-4E29-81F3-4BA0DD25AF48}" type="datetimeFigureOut">
              <a:rPr lang="ru-RU" smtClean="0"/>
              <a:pPr/>
              <a:t>04.06.2020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6CE053A-4778-4A94-A23B-5B8B69CE12F5}" type="slidenum">
              <a:rPr lang="ru-RU" smtClean="0"/>
              <a:pPr/>
              <a:t>‹#›</a:t>
            </a:fld>
            <a:endParaRPr lang="ru-RU"/>
          </a:p>
        </p:txBody>
      </p:sp>
    </p:spTree>
    <p:extLst>
      <p:ext uri="{BB962C8B-B14F-4D97-AF65-F5344CB8AC3E}">
        <p14:creationId xmlns:p14="http://schemas.microsoft.com/office/powerpoint/2010/main" val="138220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59B194-D177-4E29-81F3-4BA0DD25AF48}" type="datetimeFigureOut">
              <a:rPr lang="ru-RU" smtClean="0"/>
              <a:pPr/>
              <a:t>04.06.2020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6CE053A-4778-4A94-A23B-5B8B69CE12F5}" type="slidenum">
              <a:rPr lang="ru-RU" smtClean="0"/>
              <a:pPr/>
              <a:t>‹#›</a:t>
            </a:fld>
            <a:endParaRPr lang="ru-RU"/>
          </a:p>
        </p:txBody>
      </p:sp>
    </p:spTree>
    <p:extLst>
      <p:ext uri="{BB962C8B-B14F-4D97-AF65-F5344CB8AC3E}">
        <p14:creationId xmlns:p14="http://schemas.microsoft.com/office/powerpoint/2010/main" val="278359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59B194-D177-4E29-81F3-4BA0DD25AF48}" type="datetimeFigureOut">
              <a:rPr lang="ru-RU" smtClean="0"/>
              <a:pPr/>
              <a:t>04.06.2020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6CE053A-4778-4A94-A23B-5B8B69CE12F5}" type="slidenum">
              <a:rPr lang="ru-RU" smtClean="0"/>
              <a:pPr/>
              <a:t>‹#›</a:t>
            </a:fld>
            <a:endParaRPr lang="ru-RU"/>
          </a:p>
        </p:txBody>
      </p:sp>
    </p:spTree>
    <p:extLst>
      <p:ext uri="{BB962C8B-B14F-4D97-AF65-F5344CB8AC3E}">
        <p14:creationId xmlns:p14="http://schemas.microsoft.com/office/powerpoint/2010/main" val="55885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059B194-D177-4E29-81F3-4BA0DD25AF48}" type="datetimeFigureOut">
              <a:rPr lang="ru-RU" smtClean="0"/>
              <a:pPr/>
              <a:t>04.06.2020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CE053A-4778-4A94-A23B-5B8B69CE12F5}" type="slidenum">
              <a:rPr lang="ru-RU" smtClean="0"/>
              <a:pPr/>
              <a:t>‹#›</a:t>
            </a:fld>
            <a:endParaRPr lang="ru-RU"/>
          </a:p>
        </p:txBody>
      </p:sp>
    </p:spTree>
    <p:extLst>
      <p:ext uri="{BB962C8B-B14F-4D97-AF65-F5344CB8AC3E}">
        <p14:creationId xmlns:p14="http://schemas.microsoft.com/office/powerpoint/2010/main" val="25053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059B194-D177-4E29-81F3-4BA0DD25AF48}" type="datetimeFigureOut">
              <a:rPr lang="ru-RU" smtClean="0"/>
              <a:pPr/>
              <a:t>04.06.2020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CE053A-4778-4A94-A23B-5B8B69CE12F5}" type="slidenum">
              <a:rPr lang="ru-RU" smtClean="0"/>
              <a:pPr/>
              <a:t>‹#›</a:t>
            </a:fld>
            <a:endParaRPr lang="ru-RU"/>
          </a:p>
        </p:txBody>
      </p:sp>
    </p:spTree>
    <p:extLst>
      <p:ext uri="{BB962C8B-B14F-4D97-AF65-F5344CB8AC3E}">
        <p14:creationId xmlns:p14="http://schemas.microsoft.com/office/powerpoint/2010/main" val="153840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9B194-D177-4E29-81F3-4BA0DD25AF48}" type="datetimeFigureOut">
              <a:rPr lang="ru-RU" smtClean="0"/>
              <a:pPr/>
              <a:t>04.06.2020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E053A-4778-4A94-A23B-5B8B69CE12F5}" type="slidenum">
              <a:rPr lang="ru-RU" smtClean="0"/>
              <a:pPr/>
              <a:t>‹#›</a:t>
            </a:fld>
            <a:endParaRPr lang="ru-RU"/>
          </a:p>
        </p:txBody>
      </p:sp>
    </p:spTree>
    <p:extLst>
      <p:ext uri="{BB962C8B-B14F-4D97-AF65-F5344CB8AC3E}">
        <p14:creationId xmlns:p14="http://schemas.microsoft.com/office/powerpoint/2010/main" val="317524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javascrip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javascript:;"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javascript:;"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javascript:;"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javascript:;"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javascript:;"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javascript:;"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65125"/>
            <a:ext cx="10515600" cy="1325563"/>
          </a:xfrm>
        </p:spPr>
        <p:txBody>
          <a:bodyPr>
            <a:normAutofit fontScale="90000"/>
          </a:bodyPr>
          <a:lstStyle/>
          <a:p>
            <a:pPr algn="ctr"/>
            <a:r>
              <a:rPr lang="ru-RU" sz="3600" b="1" dirty="0" smtClean="0">
                <a:solidFill>
                  <a:srgbClr val="C00000"/>
                </a:solidFill>
              </a:rPr>
              <a:t/>
            </a:r>
            <a:br>
              <a:rPr lang="ru-RU" sz="3600" b="1" dirty="0" smtClean="0">
                <a:solidFill>
                  <a:srgbClr val="C00000"/>
                </a:solidFill>
              </a:rPr>
            </a:br>
            <a:r>
              <a:rPr lang="ru-RU" sz="3600" b="1" dirty="0">
                <a:solidFill>
                  <a:srgbClr val="C00000"/>
                </a:solidFill>
              </a:rPr>
              <a:t/>
            </a:r>
            <a:br>
              <a:rPr lang="ru-RU" sz="3600" b="1" dirty="0">
                <a:solidFill>
                  <a:srgbClr val="C00000"/>
                </a:solidFill>
              </a:rPr>
            </a:br>
            <a:r>
              <a:rPr lang="ru-RU" sz="3600" b="1" dirty="0" smtClean="0">
                <a:solidFill>
                  <a:srgbClr val="C00000"/>
                </a:solidFill>
              </a:rPr>
              <a:t/>
            </a:r>
            <a:br>
              <a:rPr lang="ru-RU" sz="3600" b="1" dirty="0" smtClean="0">
                <a:solidFill>
                  <a:srgbClr val="C00000"/>
                </a:solidFill>
              </a:rPr>
            </a:br>
            <a:r>
              <a:rPr lang="ru-RU" sz="3600" b="1" dirty="0">
                <a:solidFill>
                  <a:srgbClr val="C00000"/>
                </a:solidFill>
              </a:rPr>
              <a:t/>
            </a:r>
            <a:br>
              <a:rPr lang="ru-RU" sz="3600" b="1" dirty="0">
                <a:solidFill>
                  <a:srgbClr val="C00000"/>
                </a:solidFill>
              </a:rPr>
            </a:br>
            <a:r>
              <a:rPr lang="ru-RU" sz="3600" b="1" dirty="0" smtClean="0">
                <a:solidFill>
                  <a:srgbClr val="C00000"/>
                </a:solidFill>
              </a:rPr>
              <a:t/>
            </a:r>
            <a:br>
              <a:rPr lang="ru-RU" sz="3600" b="1" dirty="0" smtClean="0">
                <a:solidFill>
                  <a:srgbClr val="C00000"/>
                </a:solidFill>
              </a:rPr>
            </a:br>
            <a:r>
              <a:rPr lang="ru-RU" sz="3600" b="1" dirty="0">
                <a:solidFill>
                  <a:srgbClr val="C00000"/>
                </a:solidFill>
              </a:rPr>
              <a:t/>
            </a:r>
            <a:br>
              <a:rPr lang="ru-RU" sz="3600" b="1" dirty="0">
                <a:solidFill>
                  <a:srgbClr val="C00000"/>
                </a:solidFill>
              </a:rPr>
            </a:br>
            <a:r>
              <a:rPr lang="ru-RU" sz="3600" b="1" dirty="0" smtClean="0">
                <a:solidFill>
                  <a:srgbClr val="C00000"/>
                </a:solidFill>
              </a:rPr>
              <a:t/>
            </a:r>
            <a:br>
              <a:rPr lang="ru-RU" sz="3600" b="1" dirty="0" smtClean="0">
                <a:solidFill>
                  <a:srgbClr val="C00000"/>
                </a:solidFill>
              </a:rPr>
            </a:br>
            <a:r>
              <a:rPr lang="ru-RU" sz="3600" b="1" dirty="0">
                <a:solidFill>
                  <a:srgbClr val="C00000"/>
                </a:solidFill>
              </a:rPr>
              <a:t/>
            </a:r>
            <a:br>
              <a:rPr lang="ru-RU" sz="3600" b="1" dirty="0">
                <a:solidFill>
                  <a:srgbClr val="C00000"/>
                </a:solidFill>
              </a:rPr>
            </a:br>
            <a:r>
              <a:rPr lang="ru-RU" sz="3600" b="1" dirty="0" smtClean="0">
                <a:solidFill>
                  <a:srgbClr val="C00000"/>
                </a:solidFill>
              </a:rPr>
              <a:t/>
            </a:r>
            <a:br>
              <a:rPr lang="ru-RU" sz="3600" b="1" dirty="0" smtClean="0">
                <a:solidFill>
                  <a:srgbClr val="C00000"/>
                </a:solidFill>
              </a:rPr>
            </a:br>
            <a:r>
              <a:rPr lang="ru-RU" sz="3600" b="1" dirty="0">
                <a:solidFill>
                  <a:srgbClr val="C00000"/>
                </a:solidFill>
              </a:rPr>
              <a:t/>
            </a:r>
            <a:br>
              <a:rPr lang="ru-RU" sz="3600" b="1" dirty="0">
                <a:solidFill>
                  <a:srgbClr val="C00000"/>
                </a:solidFill>
              </a:rPr>
            </a:br>
            <a:r>
              <a:rPr lang="ru-RU" sz="3600" b="1" dirty="0" smtClean="0">
                <a:solidFill>
                  <a:srgbClr val="C00000"/>
                </a:solidFill>
              </a:rPr>
              <a:t/>
            </a:r>
            <a:br>
              <a:rPr lang="ru-RU" sz="3600" b="1" dirty="0" smtClean="0">
                <a:solidFill>
                  <a:srgbClr val="C00000"/>
                </a:solidFill>
              </a:rPr>
            </a:br>
            <a:r>
              <a:rPr lang="ru-RU" sz="3600" b="1" dirty="0">
                <a:solidFill>
                  <a:srgbClr val="C00000"/>
                </a:solidFill>
              </a:rPr>
              <a:t/>
            </a:r>
            <a:br>
              <a:rPr lang="ru-RU" sz="3600" b="1" dirty="0">
                <a:solidFill>
                  <a:srgbClr val="C00000"/>
                </a:solidFill>
              </a:rPr>
            </a:br>
            <a:r>
              <a:rPr lang="ru-RU" sz="3600" b="1" dirty="0" smtClean="0">
                <a:solidFill>
                  <a:srgbClr val="C00000"/>
                </a:solidFill>
              </a:rPr>
              <a:t/>
            </a:r>
            <a:br>
              <a:rPr lang="ru-RU" sz="3600" b="1" dirty="0" smtClean="0">
                <a:solidFill>
                  <a:srgbClr val="C00000"/>
                </a:solidFill>
              </a:rPr>
            </a:br>
            <a:r>
              <a:rPr lang="ru-RU" sz="3600" b="1" dirty="0" smtClean="0">
                <a:solidFill>
                  <a:srgbClr val="FFFF00"/>
                </a:solidFill>
              </a:rPr>
              <a:t>Многонациональная Россия</a:t>
            </a:r>
            <a:r>
              <a:rPr lang="ru-RU" sz="3600" b="1" dirty="0">
                <a:solidFill>
                  <a:srgbClr val="FFFF00"/>
                </a:solidFill>
              </a:rPr>
              <a:t>:</a:t>
            </a:r>
            <a:r>
              <a:rPr lang="ru-RU" sz="3600" b="1" dirty="0" smtClean="0">
                <a:solidFill>
                  <a:srgbClr val="FFFF00"/>
                </a:solidFill>
              </a:rPr>
              <a:t/>
            </a:r>
            <a:br>
              <a:rPr lang="ru-RU" sz="3600" b="1" dirty="0" smtClean="0">
                <a:solidFill>
                  <a:srgbClr val="FFFF00"/>
                </a:solidFill>
              </a:rPr>
            </a:br>
            <a:r>
              <a:rPr lang="ru-RU" sz="3600" b="1" dirty="0">
                <a:solidFill>
                  <a:srgbClr val="FFFF00"/>
                </a:solidFill>
              </a:rPr>
              <a:t/>
            </a:r>
            <a:br>
              <a:rPr lang="ru-RU" sz="3600" b="1" dirty="0">
                <a:solidFill>
                  <a:srgbClr val="FFFF00"/>
                </a:solidFill>
              </a:rPr>
            </a:br>
            <a:r>
              <a:rPr lang="ru-RU" sz="6000" b="1" dirty="0" smtClean="0">
                <a:solidFill>
                  <a:srgbClr val="FFFF00"/>
                </a:solidFill>
              </a:rPr>
              <a:t>В ГОСТИ К Ч</a:t>
            </a:r>
            <a:r>
              <a:rPr lang="ru-RU" sz="6000" b="1" dirty="0" smtClean="0">
                <a:solidFill>
                  <a:srgbClr val="FFFF00"/>
                </a:solidFill>
              </a:rPr>
              <a:t>УВАШАМИ И ЯКУТАМ</a:t>
            </a:r>
            <a:r>
              <a:rPr lang="ru-RU" sz="9600" b="1" dirty="0" smtClean="0"/>
              <a:t/>
            </a:r>
            <a:br>
              <a:rPr lang="ru-RU" sz="9600" b="1" dirty="0" smtClean="0"/>
            </a:br>
            <a:r>
              <a:rPr lang="ru-RU" sz="9600" dirty="0" smtClean="0"/>
              <a:t/>
            </a:r>
            <a:br>
              <a:rPr lang="ru-RU" sz="9600" dirty="0" smtClean="0"/>
            </a:br>
            <a:endParaRPr lang="ru-RU" sz="2700" dirty="0">
              <a:solidFill>
                <a:schemeClr val="bg1"/>
              </a:solidFill>
            </a:endParaRPr>
          </a:p>
        </p:txBody>
      </p:sp>
    </p:spTree>
    <p:extLst>
      <p:ext uri="{BB962C8B-B14F-4D97-AF65-F5344CB8AC3E}">
        <p14:creationId xmlns:p14="http://schemas.microsoft.com/office/powerpoint/2010/main" val="2237020089"/>
      </p:ext>
    </p:extLst>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485900" y="3020785"/>
            <a:ext cx="9867900" cy="3156177"/>
          </a:xfrm>
        </p:spPr>
        <p:txBody>
          <a:bodyPr>
            <a:normAutofit lnSpcReduction="10000"/>
          </a:bodyPr>
          <a:lstStyle/>
          <a:p>
            <a:pPr fontAlgn="base"/>
            <a:r>
              <a:rPr lang="ru-RU" sz="2200" b="1" dirty="0">
                <a:solidFill>
                  <a:srgbClr val="C00000"/>
                </a:solidFill>
              </a:rPr>
              <a:t>Традиции.</a:t>
            </a:r>
            <a:endParaRPr lang="ru-RU" sz="2200" dirty="0">
              <a:solidFill>
                <a:srgbClr val="C00000"/>
              </a:solidFill>
            </a:endParaRPr>
          </a:p>
          <a:p>
            <a:pPr fontAlgn="base"/>
            <a:r>
              <a:rPr lang="ru-RU" sz="2200" dirty="0">
                <a:solidFill>
                  <a:srgbClr val="C00000"/>
                </a:solidFill>
              </a:rPr>
              <a:t>Традиционный характер имеет у чувашей обычай устройства помочей (ни-</a:t>
            </a:r>
            <a:r>
              <a:rPr lang="ru-RU" sz="2200" dirty="0" err="1">
                <a:solidFill>
                  <a:srgbClr val="C00000"/>
                </a:solidFill>
              </a:rPr>
              <a:t>ме</a:t>
            </a:r>
            <a:r>
              <a:rPr lang="ru-RU" sz="2200" dirty="0">
                <a:solidFill>
                  <a:srgbClr val="C00000"/>
                </a:solidFill>
              </a:rPr>
              <a:t>) при строительстве домов, хозяйственных построек, уборке урожая.</a:t>
            </a:r>
          </a:p>
          <a:p>
            <a:pPr fontAlgn="base"/>
            <a:r>
              <a:rPr lang="ru-RU" sz="2200" dirty="0">
                <a:solidFill>
                  <a:srgbClr val="C00000"/>
                </a:solidFill>
              </a:rPr>
              <a:t>В формировании и регулировании морально-этических норм чувашей всегда большую роль играло общественное мнение селения (ял мен капать — «что скажут односельчане"). Резко осуждалось нескромное поведение, сквернословие, а тем более редко встречавшееся среди чувашей до начала XX в. пьянство. За воровство устраивали самосуд.</a:t>
            </a:r>
          </a:p>
          <a:p>
            <a:pPr fontAlgn="base"/>
            <a:r>
              <a:rPr lang="ru-RU" sz="2200" dirty="0">
                <a:solidFill>
                  <a:srgbClr val="C00000"/>
                </a:solidFill>
              </a:rPr>
              <a:t>Из поколения в поколение чуваши учили друг друга: «</a:t>
            </a:r>
            <a:r>
              <a:rPr lang="ru-RU" sz="2200" dirty="0" err="1">
                <a:solidFill>
                  <a:srgbClr val="C00000"/>
                </a:solidFill>
              </a:rPr>
              <a:t>Чаваш</a:t>
            </a:r>
            <a:r>
              <a:rPr lang="ru-RU" sz="2200" dirty="0">
                <a:solidFill>
                  <a:srgbClr val="C00000"/>
                </a:solidFill>
              </a:rPr>
              <a:t> </a:t>
            </a:r>
            <a:r>
              <a:rPr lang="ru-RU" sz="2200" dirty="0" err="1">
                <a:solidFill>
                  <a:srgbClr val="C00000"/>
                </a:solidFill>
              </a:rPr>
              <a:t>ятне</a:t>
            </a:r>
            <a:r>
              <a:rPr lang="ru-RU" sz="2200" dirty="0">
                <a:solidFill>
                  <a:srgbClr val="C00000"/>
                </a:solidFill>
              </a:rPr>
              <a:t> ан </a:t>
            </a:r>
            <a:r>
              <a:rPr lang="ru-RU" sz="2200" dirty="0" err="1">
                <a:solidFill>
                  <a:srgbClr val="C00000"/>
                </a:solidFill>
              </a:rPr>
              <a:t>сёрт</a:t>
            </a:r>
            <a:r>
              <a:rPr lang="ru-RU" sz="2200" dirty="0">
                <a:solidFill>
                  <a:srgbClr val="C00000"/>
                </a:solidFill>
              </a:rPr>
              <a:t>» (не срами имени чуваша).</a:t>
            </a:r>
          </a:p>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6585" y="163286"/>
            <a:ext cx="4229101" cy="3109524"/>
          </a:xfrm>
        </p:spPr>
      </p:pic>
    </p:spTree>
    <p:extLst>
      <p:ext uri="{BB962C8B-B14F-4D97-AF65-F5344CB8AC3E}">
        <p14:creationId xmlns:p14="http://schemas.microsoft.com/office/powerpoint/2010/main" val="2271714397"/>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577" y="365124"/>
            <a:ext cx="10942820" cy="2677879"/>
          </a:xfrm>
        </p:spPr>
        <p:txBody>
          <a:bodyPr>
            <a:noAutofit/>
          </a:bodyPr>
          <a:lstStyle/>
          <a:p>
            <a:r>
              <a:rPr lang="ru-RU" sz="2000" dirty="0">
                <a:solidFill>
                  <a:srgbClr val="FFFF00"/>
                </a:solidFill>
              </a:rPr>
              <a:t>Издревле у чувашей было высоко развито ремесло. Оно выделилось в отдельные отрасли производства, то есть мастера могли зарабатывать себе на жизнь только своим делом и им не надо было выращивать хлеб и скот. Ремесленники выплавляли металл, в том числе сталь повышенного качества и изготавливали орудия труда, разнообразные части повозок и телег, замки, гвозди, посуду, украшения, вооружение и т. д. Болгарские мастера умели делать «самозатачивающиеся» долота и ножи — между двух полос мягкого железа помещали слой из закаленной, крепкой стали. Во время эксплуатации железные полосы изнашивались быстрее, чем стальной слой, поэтому он как бы всегда выступал над поверхностью и служил режущей кромкой.</a:t>
            </a:r>
            <a:r>
              <a:rPr lang="ru-RU" sz="2000" b="1" dirty="0">
                <a:solidFill>
                  <a:srgbClr val="FFFF00"/>
                </a:solidFill>
              </a:rPr>
              <a:t/>
            </a:r>
            <a:br>
              <a:rPr lang="ru-RU" sz="2000" b="1" dirty="0">
                <a:solidFill>
                  <a:srgbClr val="FFFF00"/>
                </a:solidFill>
              </a:rPr>
            </a:br>
            <a:r>
              <a:rPr lang="ru-RU" sz="2000" b="1" dirty="0">
                <a:solidFill>
                  <a:srgbClr val="FFFF00"/>
                </a:solidFill>
              </a:rPr>
              <a:t/>
            </a:r>
            <a:br>
              <a:rPr lang="ru-RU" sz="2000" b="1" dirty="0">
                <a:solidFill>
                  <a:srgbClr val="FFFF00"/>
                </a:solidFill>
              </a:rPr>
            </a:br>
            <a:r>
              <a:rPr lang="ru-RU" sz="2000" dirty="0"/>
              <a:t/>
            </a:r>
            <a:br>
              <a:rPr lang="ru-RU" sz="2000" dirty="0"/>
            </a:br>
            <a:endParaRPr lang="ru-RU" sz="20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73" y="2720714"/>
            <a:ext cx="5274039" cy="3955529"/>
          </a:xfrm>
          <a:prstGeom prst="rect">
            <a:avLst/>
          </a:prstGeom>
        </p:spPr>
      </p:pic>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0938" y="2674807"/>
            <a:ext cx="5167860" cy="3875896"/>
          </a:xfrm>
        </p:spPr>
      </p:pic>
    </p:spTree>
    <p:extLst>
      <p:ext uri="{BB962C8B-B14F-4D97-AF65-F5344CB8AC3E}">
        <p14:creationId xmlns:p14="http://schemas.microsoft.com/office/powerpoint/2010/main" val="785044189"/>
      </p:ext>
    </p:extLst>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365125"/>
            <a:ext cx="10782300" cy="3798661"/>
          </a:xfrm>
        </p:spPr>
        <p:txBody>
          <a:bodyPr>
            <a:noAutofit/>
          </a:bodyPr>
          <a:lstStyle/>
          <a:p>
            <a:pPr algn="ctr"/>
            <a:r>
              <a:rPr lang="ru-RU" sz="2400" b="1" dirty="0" smtClean="0">
                <a:solidFill>
                  <a:srgbClr val="FFFF00"/>
                </a:solidFill>
              </a:rPr>
              <a:t>Земледелие</a:t>
            </a:r>
            <a:r>
              <a:rPr lang="ru-RU" sz="2000" b="1" dirty="0">
                <a:solidFill>
                  <a:schemeClr val="accent6">
                    <a:lumMod val="50000"/>
                  </a:schemeClr>
                </a:solidFill>
              </a:rPr>
              <a:t/>
            </a:r>
            <a:br>
              <a:rPr lang="ru-RU" sz="2000" b="1" dirty="0">
                <a:solidFill>
                  <a:schemeClr val="accent6">
                    <a:lumMod val="50000"/>
                  </a:schemeClr>
                </a:solidFill>
              </a:rPr>
            </a:br>
            <a:r>
              <a:rPr lang="ru-RU" sz="2000" b="1" dirty="0">
                <a:solidFill>
                  <a:srgbClr val="002060"/>
                </a:solidFill>
              </a:rPr>
              <a:t>Древние предки чувашей обладали навыками земледелия. Они </a:t>
            </a:r>
            <a:r>
              <a:rPr lang="ru-RU" sz="2000" b="1" dirty="0" err="1">
                <a:solidFill>
                  <a:srgbClr val="002060"/>
                </a:solidFill>
              </a:rPr>
              <a:t>высеевали</a:t>
            </a:r>
            <a:r>
              <a:rPr lang="ru-RU" sz="2000" b="1" dirty="0">
                <a:solidFill>
                  <a:srgbClr val="002060"/>
                </a:solidFill>
              </a:rPr>
              <a:t> пшеницу, ячмень, просо, горох, полбу, чечевицу, коноплю, лён, рожь на своих землях, используя двупольную систему. Это значит, что одну часть поля засевали, а другую часть просто вспахивали, не засеивая, — она отдыхала. На другой год (или через 2—3 года) поля меняли. Землю пахали тяжелыми плугами, а для повторной обработки использовали более легкие орудия, а позднее — соху «русского </a:t>
            </a:r>
            <a:r>
              <a:rPr lang="ru-RU" sz="2000" b="1" dirty="0" err="1">
                <a:solidFill>
                  <a:srgbClr val="002060"/>
                </a:solidFill>
              </a:rPr>
              <a:t>типа».Зерновые</a:t>
            </a:r>
            <a:r>
              <a:rPr lang="ru-RU" sz="2000" b="1" dirty="0">
                <a:solidFill>
                  <a:srgbClr val="002060"/>
                </a:solidFill>
              </a:rPr>
              <a:t> культуры шли людям в пищу в виде крупы, муки, солода. Солома использовалась при изготовлении крыш домов, глиняных кирпичей, для подстилки и кормов животным. И по сей день сельское хозяйство является одним из самых распространенных в </a:t>
            </a:r>
            <a:r>
              <a:rPr lang="ru-RU" sz="2000" b="1" dirty="0" err="1">
                <a:solidFill>
                  <a:srgbClr val="002060"/>
                </a:solidFill>
              </a:rPr>
              <a:t>Республике.В</a:t>
            </a:r>
            <a:r>
              <a:rPr lang="ru-RU" sz="2000" b="1" dirty="0">
                <a:solidFill>
                  <a:srgbClr val="002060"/>
                </a:solidFill>
              </a:rPr>
              <a:t> производстве занято около 113 тыс. чувашей, что составляет около 20 % всех работающих в отраслях экономики Чувашии. Всего в республике насчитывается 466 сельскохозяйственных предприятий, которые представлены различными формами собственности</a:t>
            </a:r>
          </a:p>
        </p:txBody>
      </p:sp>
      <p:pic>
        <p:nvPicPr>
          <p:cNvPr id="3074" name="Picture 2" descr="C:\Documents and Settings\Admin\Мои документы\Downloads\95198259_huplu.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943" y="4184112"/>
            <a:ext cx="3806041" cy="25595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Admin\Мои документы\Downloads\215208_html_m598cfaf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3610" y="4123414"/>
            <a:ext cx="3766003" cy="247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67358"/>
      </p:ext>
    </p:extLst>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РОЛЬ ЧУВАШИИ В ИСТОРИИ ОТЕЧЕСТВА</a:t>
            </a:r>
            <a:endParaRPr lang="ru-RU" b="1" dirty="0">
              <a:solidFill>
                <a:srgbClr val="FF0000"/>
              </a:solidFill>
            </a:endParaRPr>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458029015"/>
      </p:ext>
    </p:extLst>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rgbClr val="FF0000"/>
                </a:solidFill>
              </a:rPr>
              <a:t/>
            </a:r>
            <a:br>
              <a:rPr lang="ru-RU" sz="2400" dirty="0" smtClean="0">
                <a:solidFill>
                  <a:srgbClr val="FF0000"/>
                </a:solidFill>
              </a:rPr>
            </a:br>
            <a:r>
              <a:rPr lang="ru-RU" sz="2400" dirty="0">
                <a:solidFill>
                  <a:srgbClr val="FF0000"/>
                </a:solidFill>
              </a:rPr>
              <a:t/>
            </a:r>
            <a:br>
              <a:rPr lang="ru-RU" sz="2400" dirty="0">
                <a:solidFill>
                  <a:srgbClr val="FF0000"/>
                </a:solidFill>
              </a:rPr>
            </a:br>
            <a:r>
              <a:rPr lang="ru-RU" sz="2400" dirty="0" smtClean="0">
                <a:solidFill>
                  <a:srgbClr val="FF0000"/>
                </a:solidFill>
              </a:rPr>
              <a:t>	</a:t>
            </a:r>
            <a:r>
              <a:rPr lang="ru-RU" sz="2000" dirty="0" smtClean="0">
                <a:solidFill>
                  <a:srgbClr val="FF0000"/>
                </a:solidFill>
              </a:rPr>
              <a:t>Невелика </a:t>
            </a:r>
            <a:r>
              <a:rPr lang="ru-RU" sz="2000" dirty="0">
                <a:solidFill>
                  <a:srgbClr val="FF0000"/>
                </a:solidFill>
              </a:rPr>
              <a:t>по территории Чувашская Республика. Если взглянуть на карту страны, то по сравнению с другими она вроде бы совсем и незаметная. Однако вклад чувашского народа в общую борьбу за свободу, честь и независимость Родины оказался немалым. С самого первого дня, с 22 июня 1941 года, когда полчища гитлеровцев обрушились на нашу страну, Чувашия вместе со всей страной встала на ее защиту. </a:t>
            </a:r>
            <a:r>
              <a:rPr lang="ru-RU" sz="2400" dirty="0" smtClean="0">
                <a:solidFill>
                  <a:srgbClr val="FF0000"/>
                </a:solidFill>
              </a:rPr>
              <a:t/>
            </a:r>
            <a:br>
              <a:rPr lang="ru-RU" sz="2400" dirty="0" smtClean="0">
                <a:solidFill>
                  <a:srgbClr val="FF0000"/>
                </a:solidFill>
              </a:rPr>
            </a:br>
            <a:endParaRPr lang="ru-RU" sz="2400" dirty="0">
              <a:solidFill>
                <a:srgbClr val="FF0000"/>
              </a:solidFill>
            </a:endParaRPr>
          </a:p>
        </p:txBody>
      </p:sp>
      <p:sp>
        <p:nvSpPr>
          <p:cNvPr id="3" name="Объект 2"/>
          <p:cNvSpPr>
            <a:spLocks noGrp="1"/>
          </p:cNvSpPr>
          <p:nvPr>
            <p:ph idx="1"/>
          </p:nvPr>
        </p:nvSpPr>
        <p:spPr>
          <a:xfrm>
            <a:off x="838200" y="2248526"/>
            <a:ext cx="10515599" cy="3928438"/>
          </a:xfrm>
        </p:spPr>
        <p:txBody>
          <a:bodyPr>
            <a:normAutofit/>
          </a:bodyPr>
          <a:lstStyle/>
          <a:p>
            <a:pPr marL="0" indent="0">
              <a:buNone/>
            </a:pPr>
            <a:r>
              <a:rPr lang="ru-RU" sz="2400" dirty="0" smtClean="0">
                <a:solidFill>
                  <a:srgbClr val="0070C0"/>
                </a:solidFill>
              </a:rPr>
              <a:t>	Видное </a:t>
            </a:r>
            <a:r>
              <a:rPr lang="ru-RU" sz="2400" dirty="0">
                <a:solidFill>
                  <a:srgbClr val="0070C0"/>
                </a:solidFill>
              </a:rPr>
              <a:t>место занимает Чувашия по числу Героев Советского Союза. Более 80 уроженцев </a:t>
            </a:r>
            <a:r>
              <a:rPr lang="ru-RU" sz="2400" dirty="0" smtClean="0">
                <a:solidFill>
                  <a:srgbClr val="0070C0"/>
                </a:solidFill>
              </a:rPr>
              <a:t>данной </a:t>
            </a:r>
            <a:r>
              <a:rPr lang="ru-RU" sz="2400" dirty="0">
                <a:solidFill>
                  <a:srgbClr val="0070C0"/>
                </a:solidFill>
              </a:rPr>
              <a:t>республики удостоились этого высокого звания. Половина их сложила свои головы в бою с врагом.</a:t>
            </a:r>
          </a:p>
        </p:txBody>
      </p:sp>
      <p:pic>
        <p:nvPicPr>
          <p:cNvPr id="2050" name="Picture 2" descr="kp_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896" y="3402783"/>
            <a:ext cx="5291528" cy="33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170679"/>
      </p:ext>
    </p:extLst>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7200" b="1" dirty="0" smtClean="0">
                <a:solidFill>
                  <a:srgbClr val="FF0000"/>
                </a:solidFill>
              </a:rPr>
              <a:t>ПРОСТОРЫ  ЧУВАШИИ</a:t>
            </a:r>
            <a:endParaRPr lang="ru-RU" sz="7200" b="1" dirty="0">
              <a:solidFill>
                <a:srgbClr val="FF0000"/>
              </a:solidFill>
            </a:endParaRPr>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008231072"/>
      </p:ext>
    </p:extLst>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5835" y="2911246"/>
            <a:ext cx="6907492" cy="3816381"/>
          </a:xfr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71" y="238788"/>
            <a:ext cx="6610663" cy="4051249"/>
          </a:xfrm>
          <a:prstGeom prst="rect">
            <a:avLst/>
          </a:prstGeom>
        </p:spPr>
      </p:pic>
    </p:spTree>
    <p:extLst>
      <p:ext uri="{BB962C8B-B14F-4D97-AF65-F5344CB8AC3E}">
        <p14:creationId xmlns:p14="http://schemas.microsoft.com/office/powerpoint/2010/main" val="1835352224"/>
      </p:ext>
    </p:extLst>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932" y="365125"/>
            <a:ext cx="6602479" cy="4286525"/>
          </a:xfr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551" y="2799413"/>
            <a:ext cx="5411449" cy="4058587"/>
          </a:xfrm>
          <a:prstGeom prst="rect">
            <a:avLst/>
          </a:prstGeom>
        </p:spPr>
      </p:pic>
    </p:spTree>
    <p:extLst>
      <p:ext uri="{BB962C8B-B14F-4D97-AF65-F5344CB8AC3E}">
        <p14:creationId xmlns:p14="http://schemas.microsoft.com/office/powerpoint/2010/main" val="2784791369"/>
      </p:ext>
    </p:extLst>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6065" y="3245123"/>
            <a:ext cx="5252198" cy="3501465"/>
          </a:xfrm>
        </p:spPr>
      </p:pic>
      <p:sp>
        <p:nvSpPr>
          <p:cNvPr id="4" name="Прямоугольник 3"/>
          <p:cNvSpPr/>
          <p:nvPr/>
        </p:nvSpPr>
        <p:spPr>
          <a:xfrm>
            <a:off x="838199" y="479685"/>
            <a:ext cx="10779177" cy="2862322"/>
          </a:xfrm>
          <a:prstGeom prst="rect">
            <a:avLst/>
          </a:prstGeom>
        </p:spPr>
        <p:txBody>
          <a:bodyPr wrap="square">
            <a:spAutoFit/>
          </a:bodyPr>
          <a:lstStyle/>
          <a:p>
            <a:r>
              <a:rPr lang="ru-RU" sz="2000" dirty="0">
                <a:solidFill>
                  <a:srgbClr val="0070C0"/>
                </a:solidFill>
                <a:latin typeface="arial" panose="020B0604020202020204" pitchFamily="34" charset="0"/>
              </a:rPr>
              <a:t>Современная Чувашия бережно относится к своей многовековой культурной истории. В городе Чебоксары находятся наиболее значительные музеи: национальный, художественный, литературный музей классика чувашской поэзии К.В. Иванова, музей героя гражданской войны В.И. Чапаева - единственный в России, работают два выставочных зала, музей пива.</a:t>
            </a:r>
          </a:p>
          <a:p>
            <a:r>
              <a:rPr lang="ru-RU" sz="2000" dirty="0">
                <a:solidFill>
                  <a:srgbClr val="0070C0"/>
                </a:solidFill>
                <a:latin typeface="arial" panose="020B0604020202020204" pitchFamily="34" charset="0"/>
              </a:rPr>
              <a:t>Чебоксары - столица культурной жизни Чувашской Республики. Здесь сосредоточены основные учреждения культуры и искусства: 4 библиотечные системы, включающие в себя 28 филиалов. Функционируют 5 крупных государственных театров, 3 концертные организации и филармония.</a:t>
            </a:r>
            <a:endParaRPr lang="ru-RU" sz="2000" b="0" i="0"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858758622"/>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p:spPr>
        <p:txBody>
          <a:bodyPr/>
          <a:lstStyle/>
          <a:p>
            <a:pPr algn="ctr"/>
            <a:r>
              <a:rPr lang="ru-RU" b="1" dirty="0" smtClean="0">
                <a:solidFill>
                  <a:srgbClr val="C00000"/>
                </a:solidFill>
              </a:rPr>
              <a:t>ПРОБЛЕМЫ  ЧУВАШИИ</a:t>
            </a:r>
            <a:endParaRPr lang="ru-RU" b="1" dirty="0">
              <a:solidFill>
                <a:srgbClr val="C00000"/>
              </a:solidFill>
            </a:endParaRPr>
          </a:p>
        </p:txBody>
      </p:sp>
      <p:sp>
        <p:nvSpPr>
          <p:cNvPr id="3" name="Объект 2"/>
          <p:cNvSpPr>
            <a:spLocks noGrp="1"/>
          </p:cNvSpPr>
          <p:nvPr>
            <p:ph idx="1"/>
          </p:nvPr>
        </p:nvSpPr>
        <p:spPr/>
        <p:txBody>
          <a:bodyPr/>
          <a:lstStyle/>
          <a:p>
            <a:endParaRPr lang="ru-RU" dirty="0"/>
          </a:p>
        </p:txBody>
      </p:sp>
      <p:sp>
        <p:nvSpPr>
          <p:cNvPr id="4" name="Прямоугольник 3"/>
          <p:cNvSpPr/>
          <p:nvPr/>
        </p:nvSpPr>
        <p:spPr>
          <a:xfrm>
            <a:off x="838200" y="1978701"/>
            <a:ext cx="10689236" cy="4093428"/>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a:spAutoFit/>
          </a:bodyPr>
          <a:lstStyle/>
          <a:p>
            <a:r>
              <a:rPr lang="ru-RU" sz="2000" dirty="0">
                <a:solidFill>
                  <a:srgbClr val="002060"/>
                </a:solidFill>
                <a:latin typeface="arial" panose="020B0604020202020204" pitchFamily="34" charset="0"/>
              </a:rPr>
              <a:t>Низкая инновационная активность предприятий при недостаточном развитии наукоемких и высокотехнологичных производств</a:t>
            </a:r>
          </a:p>
          <a:p>
            <a:r>
              <a:rPr lang="ru-RU" sz="2000" dirty="0">
                <a:solidFill>
                  <a:srgbClr val="002060"/>
                </a:solidFill>
                <a:latin typeface="arial" panose="020B0604020202020204" pitchFamily="34" charset="0"/>
              </a:rPr>
              <a:t>Инновации в настоящее </a:t>
            </a:r>
            <a:r>
              <a:rPr lang="ru-RU" sz="2000">
                <a:solidFill>
                  <a:srgbClr val="002060"/>
                </a:solidFill>
                <a:latin typeface="arial" panose="020B0604020202020204" pitchFamily="34" charset="0"/>
              </a:rPr>
              <a:t>время </a:t>
            </a:r>
            <a:r>
              <a:rPr lang="ru-RU" sz="2000" smtClean="0">
                <a:solidFill>
                  <a:srgbClr val="002060"/>
                </a:solidFill>
                <a:latin typeface="arial" panose="020B0604020202020204" pitchFamily="34" charset="0"/>
              </a:rPr>
              <a:t>внедряются, </a:t>
            </a:r>
            <a:r>
              <a:rPr lang="ru-RU" sz="2000">
                <a:solidFill>
                  <a:srgbClr val="002060"/>
                </a:solidFill>
                <a:latin typeface="arial" panose="020B0604020202020204" pitchFamily="34" charset="0"/>
              </a:rPr>
              <a:t>главным </a:t>
            </a:r>
            <a:r>
              <a:rPr lang="ru-RU" sz="2000" smtClean="0">
                <a:solidFill>
                  <a:srgbClr val="002060"/>
                </a:solidFill>
                <a:latin typeface="arial" panose="020B0604020202020204" pitchFamily="34" charset="0"/>
              </a:rPr>
              <a:t>образом, </a:t>
            </a:r>
            <a:r>
              <a:rPr lang="ru-RU" sz="2000" dirty="0">
                <a:solidFill>
                  <a:srgbClr val="002060"/>
                </a:solidFill>
                <a:latin typeface="arial" panose="020B0604020202020204" pitchFamily="34" charset="0"/>
              </a:rPr>
              <a:t>на крупных предприятиях республики, имеющих собственную научно-исследовательскую базу. Чувашская Республика занимает 6-е место среди 14 регионов Приволжского федерального округа по удельному весу организаций, занимающихся инновационной деятельностью, в общем числе обследованных организаций. По количеству поданных заявок на изобретение Чувашская Республика находится на 11-м месте в Приволжском федеральном округе.</a:t>
            </a:r>
          </a:p>
          <a:p>
            <a:r>
              <a:rPr lang="ru-RU" sz="2000" dirty="0">
                <a:solidFill>
                  <a:srgbClr val="002060"/>
                </a:solidFill>
                <a:latin typeface="arial" panose="020B0604020202020204" pitchFamily="34" charset="0"/>
              </a:rPr>
              <a:t>Инновационному развитию препятствуют нерациональное использование научного потенциала Чувашской Республики, применение неэффективных механизмов вовлечения в хозяйственный оборот внутренних технологических и интеллектуальных ресурсов, неразвитость инновационной инфраструктуры.</a:t>
            </a:r>
            <a:endParaRPr lang="ru-RU" sz="2000" b="0" i="0" dirty="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64619720"/>
      </p:ext>
    </p:extLst>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1502229" y="3053443"/>
            <a:ext cx="9165771" cy="2204357"/>
          </a:xfrm>
        </p:spPr>
        <p:txBody>
          <a:bodyPr>
            <a:noAutofit/>
          </a:bodyPr>
          <a:lstStyle/>
          <a:p>
            <a:r>
              <a:rPr lang="ru-RU" sz="3200" dirty="0">
                <a:solidFill>
                  <a:schemeClr val="bg1"/>
                </a:solidFill>
              </a:rPr>
              <a:t>ЧАСТО, ЖИВЯ В ОГРОМНОЙ СТРАНЕ, МЫ МАЛО ЧТО ЗНАЕМ О ДРУГИХ НАРОДАХ РОССИЙСКОЙ </a:t>
            </a:r>
            <a:r>
              <a:rPr lang="ru-RU" sz="3200" dirty="0" smtClean="0">
                <a:solidFill>
                  <a:schemeClr val="bg1"/>
                </a:solidFill>
              </a:rPr>
              <a:t>ФЕДЕРАЦИИ.</a:t>
            </a:r>
            <a:endParaRPr lang="ru-RU" sz="3200" dirty="0">
              <a:solidFill>
                <a:schemeClr val="bg1"/>
              </a:solidFill>
            </a:endParaRPr>
          </a:p>
          <a:p>
            <a:r>
              <a:rPr lang="ru-RU" sz="3200" dirty="0" smtClean="0">
                <a:solidFill>
                  <a:schemeClr val="bg1"/>
                </a:solidFill>
              </a:rPr>
              <a:t>ДАННАЯ ПРЕЗЕНТАЦИЯ – ЭТО ВОЗМОЖНОСТЬ ПОЗНАКОМИТЬСЯ С </a:t>
            </a:r>
            <a:r>
              <a:rPr lang="ru-RU" sz="3200" dirty="0" smtClean="0">
                <a:solidFill>
                  <a:schemeClr val="bg1"/>
                </a:solidFill>
              </a:rPr>
              <a:t>ДВУМЯ НАРОДАМИ </a:t>
            </a:r>
            <a:r>
              <a:rPr lang="ru-RU" sz="3200" dirty="0" smtClean="0">
                <a:solidFill>
                  <a:schemeClr val="bg1"/>
                </a:solidFill>
              </a:rPr>
              <a:t>НАШЕЙ </a:t>
            </a:r>
            <a:r>
              <a:rPr lang="ru-RU" sz="3200" dirty="0" smtClean="0">
                <a:solidFill>
                  <a:schemeClr val="bg1"/>
                </a:solidFill>
              </a:rPr>
              <a:t>СТРАНЫ ПОБЛИЖЕ. </a:t>
            </a:r>
          </a:p>
          <a:p>
            <a:endParaRPr lang="ru-RU" sz="3200" dirty="0">
              <a:solidFill>
                <a:schemeClr val="bg1"/>
              </a:solidFill>
            </a:endParaRPr>
          </a:p>
        </p:txBody>
      </p:sp>
    </p:spTree>
    <p:extLst>
      <p:ext uri="{BB962C8B-B14F-4D97-AF65-F5344CB8AC3E}">
        <p14:creationId xmlns:p14="http://schemas.microsoft.com/office/powerpoint/2010/main" val="1675596870"/>
      </p:ext>
    </p:extLst>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719528" y="3222885"/>
            <a:ext cx="10634271" cy="2954078"/>
          </a:xfrm>
        </p:spPr>
        <p:txBody>
          <a:bodyPr>
            <a:noAutofit/>
          </a:bodyPr>
          <a:lstStyle/>
          <a:p>
            <a:r>
              <a:rPr lang="ru-RU" sz="2000" dirty="0">
                <a:solidFill>
                  <a:srgbClr val="C00000"/>
                </a:solidFill>
                <a:latin typeface="arial" panose="020B0604020202020204" pitchFamily="34" charset="0"/>
              </a:rPr>
              <a:t>Рост потребления, высокая плотность населения (70,3 человека на 1 кв. км) и развитие производства приводят к увеличению накопленных отходов (на 43% за 5 лет). Срок эксплуатации многих объектов размещения отходов в районах и городах Чувашской Республики заканчивается. В г. Чебоксары вместимость существующего мусороприемного полигона исчерпана. Удельный вес загрязненных сточных вод, сбрасываемых в поверхностные водные объекты, составляет 89,3% от общего объема сброса сточных вод.</a:t>
            </a:r>
          </a:p>
          <a:p>
            <a:r>
              <a:rPr lang="ru-RU" sz="2000" dirty="0">
                <a:solidFill>
                  <a:srgbClr val="C00000"/>
                </a:solidFill>
                <a:latin typeface="arial" panose="020B0604020202020204" pitchFamily="34" charset="0"/>
              </a:rPr>
              <a:t>В связи с ростом автомобилизации обостряется проблема загрязнения атмосферного воздуха в крупных городах. Выбросы автотранспорта без учета находящихся в личном пользовании транспортных средств в общем объеме выбросов составляют 42,0%.</a:t>
            </a:r>
          </a:p>
        </p:txBody>
      </p:sp>
      <p:sp>
        <p:nvSpPr>
          <p:cNvPr id="4" name="Прямоугольник 3"/>
          <p:cNvSpPr/>
          <p:nvPr/>
        </p:nvSpPr>
        <p:spPr>
          <a:xfrm>
            <a:off x="838201" y="554636"/>
            <a:ext cx="10515598" cy="1938992"/>
          </a:xfrm>
          <a:prstGeom prst="rect">
            <a:avLst/>
          </a:prstGeom>
        </p:spPr>
        <p:txBody>
          <a:bodyPr wrap="square">
            <a:spAutoFit/>
          </a:bodyPr>
          <a:lstStyle/>
          <a:p>
            <a:r>
              <a:rPr lang="ru-RU" sz="2000" dirty="0">
                <a:solidFill>
                  <a:schemeClr val="bg1"/>
                </a:solidFill>
                <a:latin typeface="arial" panose="020B0604020202020204" pitchFamily="34" charset="0"/>
              </a:rPr>
              <a:t>Чувашская Республика по плотности автомобильных дорог (258,7 км дорог с твердым покрытием на 1 тыс. кв. км территории) находится на уровне стран с развитой рыночной экономикой, но значительно уступает им по техническому состоянию дорожного полотна, которое не соответствует нормативным требованиям. Основная часть дорог имеет параметры низких категорий, 77% общей протяженности дорог общего пользования IV, V категорий и </a:t>
            </a:r>
            <a:r>
              <a:rPr lang="ru-RU" sz="2000" dirty="0" err="1">
                <a:solidFill>
                  <a:schemeClr val="bg1"/>
                </a:solidFill>
                <a:latin typeface="arial" panose="020B0604020202020204" pitchFamily="34" charset="0"/>
              </a:rPr>
              <a:t>внекатегорийные</a:t>
            </a:r>
            <a:r>
              <a:rPr lang="ru-RU" sz="2000" dirty="0">
                <a:solidFill>
                  <a:schemeClr val="bg1"/>
                </a:solidFill>
                <a:latin typeface="arial" panose="020B0604020202020204" pitchFamily="34" charset="0"/>
              </a:rPr>
              <a:t> дороги.</a:t>
            </a:r>
            <a:endParaRPr lang="ru-RU" sz="2000" dirty="0">
              <a:solidFill>
                <a:schemeClr val="bg1"/>
              </a:solidFill>
            </a:endParaRPr>
          </a:p>
        </p:txBody>
      </p:sp>
    </p:spTree>
    <p:extLst>
      <p:ext uri="{BB962C8B-B14F-4D97-AF65-F5344CB8AC3E}">
        <p14:creationId xmlns:p14="http://schemas.microsoft.com/office/powerpoint/2010/main" val="3568291567"/>
      </p:ext>
    </p:extLst>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endParaRPr lang="ru-RU" dirty="0"/>
          </a:p>
        </p:txBody>
      </p:sp>
      <p:sp>
        <p:nvSpPr>
          <p:cNvPr id="3" name="Объект 2"/>
          <p:cNvSpPr>
            <a:spLocks noGrp="1"/>
          </p:cNvSpPr>
          <p:nvPr>
            <p:ph idx="1"/>
          </p:nvPr>
        </p:nvSpPr>
        <p:spPr>
          <a:xfrm flipH="1">
            <a:off x="11353799" y="1825625"/>
            <a:ext cx="45719" cy="1592132"/>
          </a:xfrm>
        </p:spPr>
        <p:txBody>
          <a:bodyPr/>
          <a:lstStyle/>
          <a:p>
            <a:endParaRPr lang="ru-RU" dirty="0"/>
          </a:p>
        </p:txBody>
      </p:sp>
      <p:sp>
        <p:nvSpPr>
          <p:cNvPr id="4" name="Прямоугольник 3"/>
          <p:cNvSpPr/>
          <p:nvPr/>
        </p:nvSpPr>
        <p:spPr>
          <a:xfrm>
            <a:off x="359764" y="914400"/>
            <a:ext cx="11542426" cy="4524315"/>
          </a:xfrm>
          <a:prstGeom prst="rect">
            <a:avLst/>
          </a:prstGeom>
        </p:spPr>
        <p:txBody>
          <a:bodyPr wrap="square">
            <a:spAutoFit/>
          </a:bodyPr>
          <a:lstStyle/>
          <a:p>
            <a:pPr algn="ctr"/>
            <a:endParaRPr lang="ru-RU" sz="2400" dirty="0" smtClean="0">
              <a:solidFill>
                <a:schemeClr val="bg1"/>
              </a:solidFill>
              <a:latin typeface="Times New Roman" panose="02020603050405020304" pitchFamily="18" charset="0"/>
            </a:endParaRPr>
          </a:p>
          <a:p>
            <a:pPr algn="ctr"/>
            <a:endParaRPr lang="ru-RU" sz="2400" dirty="0">
              <a:solidFill>
                <a:schemeClr val="bg1"/>
              </a:solidFill>
              <a:latin typeface="Times New Roman" panose="02020603050405020304" pitchFamily="18" charset="0"/>
            </a:endParaRPr>
          </a:p>
          <a:p>
            <a:pPr algn="ctr"/>
            <a:endParaRPr lang="ru-RU" sz="2400" dirty="0" smtClean="0">
              <a:solidFill>
                <a:schemeClr val="bg1"/>
              </a:solidFill>
              <a:latin typeface="Times New Roman" panose="02020603050405020304" pitchFamily="18" charset="0"/>
            </a:endParaRPr>
          </a:p>
          <a:p>
            <a:pPr algn="ctr"/>
            <a:endParaRPr lang="ru-RU" sz="2400" dirty="0">
              <a:solidFill>
                <a:schemeClr val="bg1"/>
              </a:solidFill>
              <a:latin typeface="Times New Roman" panose="02020603050405020304" pitchFamily="18" charset="0"/>
            </a:endParaRPr>
          </a:p>
          <a:p>
            <a:pPr algn="ctr"/>
            <a:endParaRPr lang="ru-RU" sz="2400" dirty="0" smtClean="0">
              <a:solidFill>
                <a:schemeClr val="bg1"/>
              </a:solidFill>
              <a:latin typeface="Times New Roman" panose="02020603050405020304" pitchFamily="18" charset="0"/>
            </a:endParaRPr>
          </a:p>
          <a:p>
            <a:pPr algn="ctr"/>
            <a:endParaRPr lang="ru-RU" sz="2400" dirty="0">
              <a:solidFill>
                <a:schemeClr val="bg1"/>
              </a:solidFill>
              <a:latin typeface="Times New Roman" panose="02020603050405020304" pitchFamily="18" charset="0"/>
            </a:endParaRPr>
          </a:p>
          <a:p>
            <a:pPr algn="ctr"/>
            <a:endParaRPr lang="ru-RU" sz="2400" dirty="0" smtClean="0">
              <a:solidFill>
                <a:schemeClr val="bg1"/>
              </a:solidFill>
              <a:latin typeface="Times New Roman" panose="02020603050405020304" pitchFamily="18" charset="0"/>
            </a:endParaRPr>
          </a:p>
          <a:p>
            <a:pPr algn="ctr"/>
            <a:r>
              <a:rPr lang="ru-RU" sz="2400" dirty="0" smtClean="0">
                <a:solidFill>
                  <a:schemeClr val="bg1"/>
                </a:solidFill>
                <a:latin typeface="Times New Roman" panose="02020603050405020304" pitchFamily="18" charset="0"/>
              </a:rPr>
              <a:t>Я считаю, что государству необходимо создать условия </a:t>
            </a:r>
            <a:r>
              <a:rPr lang="ru-RU" sz="2400" dirty="0">
                <a:solidFill>
                  <a:schemeClr val="bg1"/>
                </a:solidFill>
                <a:latin typeface="Times New Roman" panose="02020603050405020304" pitchFamily="18" charset="0"/>
              </a:rPr>
              <a:t>для свободного </a:t>
            </a:r>
            <a:r>
              <a:rPr lang="ru-RU" sz="2400" dirty="0" smtClean="0">
                <a:solidFill>
                  <a:schemeClr val="bg1"/>
                </a:solidFill>
                <a:latin typeface="Times New Roman" panose="02020603050405020304" pitchFamily="18" charset="0"/>
              </a:rPr>
              <a:t>творчества народа, </a:t>
            </a:r>
            <a:r>
              <a:rPr lang="ru-RU" sz="2400" dirty="0">
                <a:solidFill>
                  <a:schemeClr val="bg1"/>
                </a:solidFill>
                <a:latin typeface="Times New Roman" panose="02020603050405020304" pitchFamily="18" charset="0"/>
              </a:rPr>
              <a:t>обеспечения сохранения национального культурного наследия, создания благоприятной среды для преодоления национального нигилизма, стимулирования в молодом поколении интереса к собственной этнической культуре, повышения уровня культурно-исторического сознания людей.</a:t>
            </a:r>
            <a:endParaRPr lang="ru-RU" sz="2400" dirty="0">
              <a:solidFill>
                <a:schemeClr val="bg1"/>
              </a:solidFill>
            </a:endParaRPr>
          </a:p>
        </p:txBody>
      </p:sp>
    </p:spTree>
    <p:extLst>
      <p:ext uri="{BB962C8B-B14F-4D97-AF65-F5344CB8AC3E}">
        <p14:creationId xmlns:p14="http://schemas.microsoft.com/office/powerpoint/2010/main" val="3927011328"/>
      </p:ext>
    </p:extLst>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ЯКУТИЯ НА ГЕОГРАФИЧЕСКОЙ КАРТЕ</a:t>
            </a:r>
            <a:endParaRPr lang="ru-RU" dirty="0">
              <a:solidFill>
                <a:srgbClr val="FF0000"/>
              </a:solidFill>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65615" y="1363230"/>
            <a:ext cx="7070272" cy="5366027"/>
          </a:xfrm>
        </p:spPr>
      </p:pic>
    </p:spTree>
    <p:extLst>
      <p:ext uri="{BB962C8B-B14F-4D97-AF65-F5344CB8AC3E}">
        <p14:creationId xmlns:p14="http://schemas.microsoft.com/office/powerpoint/2010/main" val="2387784006"/>
      </p:ext>
    </p:extLst>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947058" y="3477986"/>
            <a:ext cx="5143500" cy="898072"/>
          </a:xfrm>
        </p:spPr>
        <p:txBody>
          <a:bodyPr>
            <a:normAutofit fontScale="90000"/>
          </a:bodyPr>
          <a:lstStyle/>
          <a:p>
            <a:r>
              <a:rPr lang="ru-RU" b="1" dirty="0">
                <a:solidFill>
                  <a:srgbClr val="FF0000"/>
                </a:solidFill>
              </a:rPr>
              <a:t>Государственный герб и Государственный флаг Республики Саха (Якутия)</a:t>
            </a:r>
            <a:r>
              <a:rPr lang="ru-RU" dirty="0">
                <a:solidFill>
                  <a:srgbClr val="FF0000"/>
                </a:solidFill>
              </a:rPr>
              <a:t> </a:t>
            </a:r>
            <a:br>
              <a:rPr lang="ru-RU" dirty="0">
                <a:solidFill>
                  <a:srgbClr val="FF0000"/>
                </a:solidFill>
              </a:rPr>
            </a:br>
            <a:r>
              <a:rPr lang="ru-RU" b="1" dirty="0"/>
              <a:t> </a:t>
            </a:r>
            <a:r>
              <a:rPr lang="ru-RU" dirty="0"/>
              <a:t/>
            </a:r>
            <a:br>
              <a:rPr lang="ru-RU" dirty="0"/>
            </a:br>
            <a:endParaRPr lang="ru-RU" b="1" dirty="0">
              <a:solidFill>
                <a:srgbClr val="FF0000"/>
              </a:solidFill>
            </a:endParaRPr>
          </a:p>
        </p:txBody>
      </p:sp>
      <p:sp>
        <p:nvSpPr>
          <p:cNvPr id="7" name="Текст 6"/>
          <p:cNvSpPr>
            <a:spLocks noGrp="1"/>
          </p:cNvSpPr>
          <p:nvPr>
            <p:ph type="body" idx="1"/>
          </p:nvPr>
        </p:nvSpPr>
        <p:spPr/>
        <p:txBody>
          <a:bodyPr/>
          <a:lstStyle/>
          <a:p>
            <a:endParaRPr lang="ru-RU" dirty="0"/>
          </a:p>
        </p:txBody>
      </p:sp>
      <p:pic>
        <p:nvPicPr>
          <p:cNvPr id="4099" name="Picture 3" descr="C:\Documents and Settings\Admin\Мои документы\Downloads\vkcs.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6784457" y="2286000"/>
            <a:ext cx="5407543" cy="38703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Documents and Settings\Admin\Мои документы\Downloads\full-ec11f5254d56fef19e64232136f59c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30" y="359229"/>
            <a:ext cx="5460417" cy="316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276365"/>
      </p:ext>
    </p:extLst>
  </p:cSld>
  <p:clrMapOvr>
    <a:masterClrMapping/>
  </p:clrMapOvr>
  <p:transition spd="slow">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5943" y="3886199"/>
            <a:ext cx="11446328" cy="2530929"/>
          </a:xfrm>
        </p:spPr>
        <p:txBody>
          <a:bodyPr>
            <a:noAutofit/>
          </a:bodyPr>
          <a:lstStyle/>
          <a:p>
            <a:pPr lvl="0" fontAlgn="base">
              <a:spcAft>
                <a:spcPct val="0"/>
              </a:spcAft>
            </a:pPr>
            <a:r>
              <a:rPr lang="ru-RU" sz="2000" b="1" dirty="0" smtClean="0">
                <a:solidFill>
                  <a:srgbClr val="002060"/>
                </a:solidFill>
                <a:latin typeface="Times New Roman" panose="02020603050405020304" pitchFamily="18" charset="0"/>
                <a:ea typeface="Calibri" pitchFamily="34" charset="0"/>
                <a:cs typeface="Times New Roman" panose="02020603050405020304" pitchFamily="18" charset="0"/>
              </a:rPr>
              <a:t>По данным Всероссийской переписи населения 2010 года, численность жителей Республики </a:t>
            </a:r>
            <a:br>
              <a:rPr lang="ru-RU" sz="2000" b="1" dirty="0" smtClean="0">
                <a:solidFill>
                  <a:srgbClr val="002060"/>
                </a:solidFill>
                <a:latin typeface="Times New Roman" panose="02020603050405020304" pitchFamily="18" charset="0"/>
                <a:ea typeface="Calibri" pitchFamily="34" charset="0"/>
                <a:cs typeface="Times New Roman" panose="02020603050405020304" pitchFamily="18" charset="0"/>
              </a:rPr>
            </a:br>
            <a:r>
              <a:rPr lang="ru-RU" sz="2000" b="1" dirty="0" smtClean="0">
                <a:solidFill>
                  <a:srgbClr val="002060"/>
                </a:solidFill>
                <a:latin typeface="Times New Roman" panose="02020603050405020304" pitchFamily="18" charset="0"/>
                <a:ea typeface="Calibri" pitchFamily="34" charset="0"/>
                <a:cs typeface="Times New Roman" panose="02020603050405020304" pitchFamily="18" charset="0"/>
              </a:rPr>
              <a:t> Саха (Якутия) составляет 958 тысяч человек, среди которых якутов 48,7%, русских – 36,9%,</a:t>
            </a:r>
            <a:br>
              <a:rPr lang="ru-RU" sz="2000" b="1" dirty="0" smtClean="0">
                <a:solidFill>
                  <a:srgbClr val="002060"/>
                </a:solidFill>
                <a:latin typeface="Times New Roman" panose="02020603050405020304" pitchFamily="18" charset="0"/>
                <a:ea typeface="Calibri" pitchFamily="34" charset="0"/>
                <a:cs typeface="Times New Roman" panose="02020603050405020304" pitchFamily="18" charset="0"/>
              </a:rPr>
            </a:br>
            <a:r>
              <a:rPr lang="ru-RU" sz="2000" b="1" dirty="0" smtClean="0">
                <a:solidFill>
                  <a:srgbClr val="002060"/>
                </a:solidFill>
                <a:latin typeface="Times New Roman" panose="02020603050405020304" pitchFamily="18" charset="0"/>
                <a:ea typeface="Calibri" pitchFamily="34" charset="0"/>
                <a:cs typeface="Times New Roman" panose="02020603050405020304" pitchFamily="18" charset="0"/>
              </a:rPr>
              <a:t> эвенков – 2,73%, украинцев – 2,12%. </a:t>
            </a:r>
            <a:r>
              <a:rPr lang="ru-RU" sz="2000" b="1" dirty="0">
                <a:solidFill>
                  <a:srgbClr val="002060"/>
                </a:solidFill>
                <a:latin typeface="Times New Roman" panose="02020603050405020304" pitchFamily="18" charset="0"/>
                <a:cs typeface="Times New Roman" panose="02020603050405020304" pitchFamily="18" charset="0"/>
              </a:rPr>
              <a:t>Из них считают родным языком якутский 95,3%, свободно владеют русским языком 41,7%. </a:t>
            </a:r>
            <a:r>
              <a:rPr lang="ru-RU" sz="2000" b="1" smtClean="0">
                <a:solidFill>
                  <a:srgbClr val="002060"/>
                </a:solidFill>
                <a:latin typeface="Times New Roman" panose="02020603050405020304" pitchFamily="18" charset="0"/>
                <a:cs typeface="Times New Roman" panose="02020603050405020304" pitchFamily="18" charset="0"/>
              </a:rPr>
              <a:t>Всего </a:t>
            </a:r>
            <a:r>
              <a:rPr lang="ru-RU" sz="2000" b="1" smtClean="0">
                <a:solidFill>
                  <a:srgbClr val="002060"/>
                </a:solidFill>
                <a:latin typeface="Times New Roman" panose="02020603050405020304" pitchFamily="18" charset="0"/>
                <a:ea typeface="Calibri" pitchFamily="34" charset="0"/>
                <a:cs typeface="Times New Roman" panose="02020603050405020304" pitchFamily="18" charset="0"/>
              </a:rPr>
              <a:t>же </a:t>
            </a:r>
            <a:r>
              <a:rPr lang="ru-RU" sz="2000" b="1" dirty="0" smtClean="0">
                <a:solidFill>
                  <a:srgbClr val="002060"/>
                </a:solidFill>
                <a:latin typeface="Times New Roman" panose="02020603050405020304" pitchFamily="18" charset="0"/>
                <a:ea typeface="Calibri" pitchFamily="34" charset="0"/>
                <a:cs typeface="Times New Roman" panose="02020603050405020304" pitchFamily="18" charset="0"/>
              </a:rPr>
              <a:t>в республике сегодня проживают представители 126 народов. И мы гордимся тем, что среди других многонациональных российских регионов Якутия отличается стабильностью межнациональных отношений. Так было раньше, даже в самые кризисные моменты истории. Так есть и сейчас.</a:t>
            </a:r>
            <a:r>
              <a:rPr lang="ru-RU" sz="2000" dirty="0" smtClean="0">
                <a:solidFill>
                  <a:srgbClr val="002060"/>
                </a:solidFill>
                <a:latin typeface="Times New Roman" panose="02020603050405020304" pitchFamily="18" charset="0"/>
                <a:ea typeface="Calibri" pitchFamily="34" charset="0"/>
                <a:cs typeface="Times New Roman" panose="02020603050405020304" pitchFamily="18" charset="0"/>
              </a:rPr>
              <a:t> </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071" y="132037"/>
            <a:ext cx="4816929" cy="3612697"/>
          </a:xfrm>
          <a:prstGeom prst="rect">
            <a:avLst/>
          </a:prstGeo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3" y="132037"/>
            <a:ext cx="6117227" cy="3460249"/>
          </a:xfrm>
          <a:prstGeom prst="rect">
            <a:avLst/>
          </a:prstGeom>
        </p:spPr>
      </p:pic>
    </p:spTree>
    <p:extLst>
      <p:ext uri="{BB962C8B-B14F-4D97-AF65-F5344CB8AC3E}">
        <p14:creationId xmlns:p14="http://schemas.microsoft.com/office/powerpoint/2010/main" val="186128575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
          </p:nvPr>
        </p:nvSpPr>
        <p:spPr>
          <a:xfrm>
            <a:off x="728870" y="1143000"/>
            <a:ext cx="10972800" cy="4937760"/>
          </a:xfrm>
        </p:spPr>
        <p:txBody>
          <a:bodyPr>
            <a:normAutofit lnSpcReduction="10000"/>
          </a:bodyPr>
          <a:lstStyle/>
          <a:p>
            <a:pPr marL="0" indent="0">
              <a:buNone/>
            </a:pPr>
            <a:r>
              <a:rPr lang="ru-RU" sz="2800" dirty="0" smtClean="0">
                <a:solidFill>
                  <a:srgbClr val="003192"/>
                </a:solidFill>
              </a:rPr>
              <a:t>Якутский </a:t>
            </a:r>
            <a:r>
              <a:rPr lang="ru-RU" sz="2800" dirty="0">
                <a:solidFill>
                  <a:srgbClr val="003192"/>
                </a:solidFill>
              </a:rPr>
              <a:t>язык относится к уйгурской группе тюркской языковой семьи. Современная якутская антропонимическая модель </a:t>
            </a:r>
            <a:r>
              <a:rPr lang="ru-RU" sz="2800" dirty="0" err="1">
                <a:solidFill>
                  <a:srgbClr val="003192"/>
                </a:solidFill>
              </a:rPr>
              <a:t>трехчленна</a:t>
            </a:r>
            <a:r>
              <a:rPr lang="ru-RU" sz="2800" dirty="0">
                <a:solidFill>
                  <a:srgbClr val="003192"/>
                </a:solidFill>
              </a:rPr>
              <a:t>, соответствует русской «имя + отчество + фамилия». Наиболее распространены у якутов русские отыменные фамилии Иванов, Петров, Васильев и др. Характерно, что в якутской </a:t>
            </a:r>
            <a:r>
              <a:rPr lang="ru-RU" sz="2800" dirty="0" err="1">
                <a:solidFill>
                  <a:srgbClr val="003192"/>
                </a:solidFill>
              </a:rPr>
              <a:t>антропонимии</a:t>
            </a:r>
            <a:r>
              <a:rPr lang="ru-RU" sz="2800" dirty="0">
                <a:solidFill>
                  <a:srgbClr val="003192"/>
                </a:solidFill>
              </a:rPr>
              <a:t> есть ряд фамилий «церковного» происхождения: Протодьяконов, Дьячковский, Попов, а среди имен засвидетельствованы, даже у людей молодого поколения, такие, как Иван, Евдокия, Иннокентий, Егор, Афанасий, Прокопай и др., почти вышедшие из употребления у русских. Обычно же современные молодые люди носят такие «паспортные» имена, как русские краткие формы: Галя, Таня, Петя, Света, Зина, Надя и т. п. Русские имена, отчества и фамилии появились с приходом русских и христианизацией якутов (XVII — XVIII вв.). </a:t>
            </a:r>
          </a:p>
          <a:p>
            <a:endParaRPr lang="ru-RU" dirty="0"/>
          </a:p>
        </p:txBody>
      </p:sp>
    </p:spTree>
    <p:extLst>
      <p:ext uri="{BB962C8B-B14F-4D97-AF65-F5344CB8AC3E}">
        <p14:creationId xmlns:p14="http://schemas.microsoft.com/office/powerpoint/2010/main" val="1415640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838200" y="0"/>
            <a:ext cx="10972800" cy="4937760"/>
          </a:xfrm>
        </p:spPr>
        <p:txBody>
          <a:bodyPr/>
          <a:lstStyle/>
          <a:p>
            <a:endParaRPr lang="ru-RU" dirty="0"/>
          </a:p>
        </p:txBody>
      </p:sp>
      <p:sp>
        <p:nvSpPr>
          <p:cNvPr id="4" name="Прямоугольник 3"/>
          <p:cNvSpPr/>
          <p:nvPr/>
        </p:nvSpPr>
        <p:spPr>
          <a:xfrm rot="10800000" flipV="1">
            <a:off x="1045028" y="4149218"/>
            <a:ext cx="10074727" cy="2308324"/>
          </a:xfrm>
          <a:prstGeom prst="rect">
            <a:avLst/>
          </a:prstGeom>
        </p:spPr>
        <p:txBody>
          <a:bodyPr wrap="square">
            <a:spAutoFit/>
          </a:bodyPr>
          <a:lstStyle/>
          <a:p>
            <a:r>
              <a:rPr lang="ru-RU" sz="2400" b="1" dirty="0">
                <a:solidFill>
                  <a:srgbClr val="002060"/>
                </a:solidFill>
              </a:rPr>
              <a:t>Исследователь якутов В. Стрижевский подразделяет встречающиеся многочисленные разновидности </a:t>
            </a:r>
            <a:r>
              <a:rPr lang="ru-RU" sz="2400" b="1" dirty="0" smtClean="0">
                <a:solidFill>
                  <a:srgbClr val="002060"/>
                </a:solidFill>
              </a:rPr>
              <a:t>якутов на </a:t>
            </a:r>
            <a:r>
              <a:rPr lang="ru-RU" sz="2400" b="1" dirty="0">
                <a:solidFill>
                  <a:srgbClr val="002060"/>
                </a:solidFill>
              </a:rPr>
              <a:t>три главные: </a:t>
            </a:r>
            <a:endParaRPr lang="ru-RU" sz="2400" b="1" dirty="0" smtClean="0">
              <a:solidFill>
                <a:srgbClr val="002060"/>
              </a:solidFill>
            </a:endParaRPr>
          </a:p>
          <a:p>
            <a:pPr marL="457200" indent="-457200">
              <a:buAutoNum type="arabicParenR"/>
            </a:pPr>
            <a:r>
              <a:rPr lang="ru-RU" sz="2400" b="1" dirty="0" smtClean="0">
                <a:solidFill>
                  <a:srgbClr val="002060"/>
                </a:solidFill>
              </a:rPr>
              <a:t>группа </a:t>
            </a:r>
            <a:r>
              <a:rPr lang="ru-RU" sz="2400" b="1" dirty="0">
                <a:solidFill>
                  <a:srgbClr val="002060"/>
                </a:solidFill>
              </a:rPr>
              <a:t>с явными следами примеси русской </a:t>
            </a:r>
            <a:r>
              <a:rPr lang="ru-RU" sz="2400" b="1" dirty="0" smtClean="0">
                <a:solidFill>
                  <a:srgbClr val="002060"/>
                </a:solidFill>
              </a:rPr>
              <a:t>крови</a:t>
            </a:r>
          </a:p>
          <a:p>
            <a:r>
              <a:rPr lang="ru-RU" sz="2400" b="1" dirty="0" smtClean="0">
                <a:solidFill>
                  <a:srgbClr val="002060"/>
                </a:solidFill>
              </a:rPr>
              <a:t>2</a:t>
            </a:r>
            <a:r>
              <a:rPr lang="ru-RU" sz="2400" b="1" dirty="0">
                <a:solidFill>
                  <a:srgbClr val="002060"/>
                </a:solidFill>
              </a:rPr>
              <a:t>) группа </a:t>
            </a:r>
            <a:r>
              <a:rPr lang="ru-RU" sz="2400" b="1" dirty="0" err="1">
                <a:solidFill>
                  <a:srgbClr val="002060"/>
                </a:solidFill>
              </a:rPr>
              <a:t>монголовидная</a:t>
            </a:r>
            <a:r>
              <a:rPr lang="ru-RU" sz="2400" b="1" dirty="0">
                <a:solidFill>
                  <a:srgbClr val="002060"/>
                </a:solidFill>
              </a:rPr>
              <a:t>, ближе всего стоящая к </a:t>
            </a:r>
            <a:r>
              <a:rPr lang="ru-RU" sz="2400" b="1" dirty="0" smtClean="0">
                <a:solidFill>
                  <a:srgbClr val="002060"/>
                </a:solidFill>
              </a:rPr>
              <a:t>тунгусам</a:t>
            </a:r>
          </a:p>
          <a:p>
            <a:r>
              <a:rPr lang="ru-RU" sz="2400" b="1" dirty="0" smtClean="0">
                <a:solidFill>
                  <a:srgbClr val="002060"/>
                </a:solidFill>
              </a:rPr>
              <a:t>3</a:t>
            </a:r>
            <a:r>
              <a:rPr lang="ru-RU" sz="2400" b="1" dirty="0">
                <a:solidFill>
                  <a:srgbClr val="002060"/>
                </a:solidFill>
              </a:rPr>
              <a:t>) собственно тюркская, якутская группа, сходство которой с индейцами северной Америки уже в свое время отметил </a:t>
            </a:r>
            <a:r>
              <a:rPr lang="ru-RU" sz="2400" b="1" dirty="0" err="1">
                <a:solidFill>
                  <a:srgbClr val="002060"/>
                </a:solidFill>
              </a:rPr>
              <a:t>Миддендорф</a:t>
            </a:r>
            <a:endParaRPr lang="ru-RU" sz="2400" b="1" dirty="0">
              <a:solidFill>
                <a:srgbClr val="002060"/>
              </a:solidFill>
            </a:endParaRPr>
          </a:p>
        </p:txBody>
      </p:sp>
      <p:pic>
        <p:nvPicPr>
          <p:cNvPr id="1026" name="Picture 2" descr="C:\Documents and Settings\Admin\Мои документы\Downloads\Kolomensko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837" y="230411"/>
            <a:ext cx="5610841" cy="3945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1749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10972800" cy="1839686"/>
          </a:xfrm>
        </p:spPr>
        <p:txBody>
          <a:bodyPr>
            <a:normAutofit fontScale="90000"/>
          </a:bodyPr>
          <a:lstStyle/>
          <a:p>
            <a:r>
              <a:rPr lang="ru-RU" sz="2200" dirty="0">
                <a:solidFill>
                  <a:srgbClr val="FF0000"/>
                </a:solidFill>
              </a:rPr>
              <a:t>Из явлений природной стихии одухотворяли гром и молнию</a:t>
            </a:r>
            <a:r>
              <a:rPr lang="ru-RU" sz="2200" dirty="0" smtClean="0">
                <a:solidFill>
                  <a:srgbClr val="FF0000"/>
                </a:solidFill>
              </a:rPr>
              <a:t>.</a:t>
            </a:r>
            <a:br>
              <a:rPr lang="ru-RU" sz="2200" dirty="0" smtClean="0">
                <a:solidFill>
                  <a:srgbClr val="FF0000"/>
                </a:solidFill>
              </a:rPr>
            </a:br>
            <a:r>
              <a:rPr lang="ru-RU" sz="2200" dirty="0"/>
              <a:t>В якутском фольклоре центральное место занимает героический эпос </a:t>
            </a:r>
            <a:r>
              <a:rPr lang="ru-RU" sz="2200" dirty="0" err="1"/>
              <a:t>олонхо</a:t>
            </a:r>
            <a:r>
              <a:rPr lang="ru-RU" sz="2200" dirty="0"/>
              <a:t>, считающийся главным родом поэзии, а по характеру исполнительского искусства — основой народной оперы. </a:t>
            </a:r>
            <a:r>
              <a:rPr lang="ru-RU" sz="2200" b="1" dirty="0" err="1"/>
              <a:t>Олонхо</a:t>
            </a:r>
            <a:r>
              <a:rPr lang="ru-RU" sz="2200" b="1" dirty="0"/>
              <a:t>́</a:t>
            </a:r>
            <a:r>
              <a:rPr lang="ru-RU" sz="2200" dirty="0"/>
              <a:t> — древнейшее эпическое искусство якутов (</a:t>
            </a:r>
            <a:r>
              <a:rPr lang="ru-RU" sz="2200" dirty="0" err="1"/>
              <a:t>саха</a:t>
            </a:r>
            <a:r>
              <a:rPr lang="ru-RU" sz="2200" dirty="0"/>
              <a:t>). Термин «</a:t>
            </a:r>
            <a:r>
              <a:rPr lang="ru-RU" sz="2200" dirty="0" err="1"/>
              <a:t>олонхо</a:t>
            </a:r>
            <a:r>
              <a:rPr lang="ru-RU" sz="2200" dirty="0"/>
              <a:t>» обозначает как эпическую традицию в целом, так и название отдельных сказаний.</a:t>
            </a:r>
            <a:r>
              <a:rPr lang="ru-RU" sz="2200" dirty="0">
                <a:solidFill>
                  <a:srgbClr val="FF0000"/>
                </a:solidFill>
              </a:rPr>
              <a:t/>
            </a:r>
            <a:br>
              <a:rPr lang="ru-RU" sz="2200" dirty="0">
                <a:solidFill>
                  <a:srgbClr val="FF0000"/>
                </a:solidFill>
              </a:rPr>
            </a:br>
            <a:endParaRPr lang="ru-RU" sz="2200" dirty="0"/>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72200" y="2374859"/>
            <a:ext cx="6019800" cy="4692707"/>
          </a:xfrm>
        </p:spPr>
      </p:pic>
      <p:pic>
        <p:nvPicPr>
          <p:cNvPr id="5" name="Объект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93916" y="2063363"/>
            <a:ext cx="5845628" cy="4397711"/>
          </a:xfrm>
        </p:spPr>
      </p:pic>
    </p:spTree>
    <p:extLst>
      <p:ext uri="{BB962C8B-B14F-4D97-AF65-F5344CB8AC3E}">
        <p14:creationId xmlns:p14="http://schemas.microsoft.com/office/powerpoint/2010/main" val="96393439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609600" y="0"/>
            <a:ext cx="6166757" cy="4098471"/>
          </a:xfrm>
        </p:spPr>
        <p:txBody>
          <a:bodyPr/>
          <a:lstStyle/>
          <a:p>
            <a:endParaRPr lang="ru-RU" dirty="0"/>
          </a:p>
        </p:txBody>
      </p:sp>
      <p:sp>
        <p:nvSpPr>
          <p:cNvPr id="4" name="Прямоугольник 3"/>
          <p:cNvSpPr/>
          <p:nvPr/>
        </p:nvSpPr>
        <p:spPr>
          <a:xfrm>
            <a:off x="130629" y="244930"/>
            <a:ext cx="12197442" cy="1631216"/>
          </a:xfrm>
          <a:prstGeom prst="rect">
            <a:avLst/>
          </a:prstGeom>
        </p:spPr>
        <p:txBody>
          <a:bodyPr wrap="square">
            <a:spAutoFit/>
          </a:bodyPr>
          <a:lstStyle/>
          <a:p>
            <a:r>
              <a:rPr lang="ru-RU" sz="2000" b="1" dirty="0"/>
              <a:t>Для народа </a:t>
            </a:r>
            <a:r>
              <a:rPr lang="ru-RU" sz="2000" b="1" dirty="0" err="1"/>
              <a:t>саха</a:t>
            </a:r>
            <a:r>
              <a:rPr lang="ru-RU" sz="2000" b="1" dirty="0"/>
              <a:t> олень и лошадь — это и транспорт, и помощники в рабо­те, и вкусная пища, и теплый мех. С древних времен </a:t>
            </a:r>
            <a:r>
              <a:rPr lang="ru-RU" sz="2000" b="1" dirty="0" err="1"/>
              <a:t>саха</a:t>
            </a:r>
            <a:r>
              <a:rPr lang="ru-RU" sz="2000" b="1" dirty="0"/>
              <a:t> обожест­вляют и прославляют их. В современных условиях республика экспор­тирует панты (весенние рога оленя) в разные страны.</a:t>
            </a:r>
          </a:p>
          <a:p>
            <a:r>
              <a:rPr lang="ru-RU" sz="2000" b="1" dirty="0"/>
              <a:t>Тундра, лесотундра и тайга богаты ягодами и грибами. Красная смородина, голубика, брусника, морошка возмещают известный недо­статок в витаминах</a:t>
            </a:r>
            <a:r>
              <a:rPr lang="ru-RU" sz="2000" b="1" dirty="0" smtClean="0"/>
              <a:t>.</a:t>
            </a:r>
            <a:r>
              <a:rPr lang="ru-RU" sz="2000" b="1" dirty="0"/>
              <a:t> </a:t>
            </a:r>
            <a:endParaRPr lang="ru-RU" sz="2000" dirty="0">
              <a:solidFill>
                <a:schemeClr val="accent5">
                  <a:lumMod val="50000"/>
                </a:schemeClr>
              </a:solidFill>
            </a:endParaRPr>
          </a:p>
        </p:txBody>
      </p:sp>
    </p:spTree>
    <p:extLst>
      <p:ext uri="{BB962C8B-B14F-4D97-AF65-F5344CB8AC3E}">
        <p14:creationId xmlns:p14="http://schemas.microsoft.com/office/powerpoint/2010/main" val="4049966043"/>
      </p:ext>
    </p:extLst>
  </p:cSld>
  <p:clrMapOvr>
    <a:masterClrMapping/>
  </p:clrMapOvr>
  <p:transition spd="slow">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6" name="Подзаголовок 5"/>
          <p:cNvSpPr>
            <a:spLocks noGrp="1"/>
          </p:cNvSpPr>
          <p:nvPr>
            <p:ph type="subTitle" idx="1"/>
          </p:nvPr>
        </p:nvSpPr>
        <p:spPr>
          <a:xfrm>
            <a:off x="261257" y="3984171"/>
            <a:ext cx="5943600" cy="2481943"/>
          </a:xfrm>
        </p:spPr>
        <p:txBody>
          <a:bodyPr>
            <a:normAutofit fontScale="25000" lnSpcReduction="20000"/>
          </a:bodyPr>
          <a:lstStyle/>
          <a:p>
            <a:r>
              <a:rPr lang="ru-RU" sz="8000" dirty="0" smtClean="0">
                <a:solidFill>
                  <a:srgbClr val="002060"/>
                </a:solidFill>
              </a:rPr>
              <a:t>Священным </a:t>
            </a:r>
            <a:r>
              <a:rPr lang="ru-RU" sz="8000" dirty="0">
                <a:solidFill>
                  <a:srgbClr val="002060"/>
                </a:solidFill>
              </a:rPr>
              <a:t>деревом небесных божеств </a:t>
            </a:r>
            <a:r>
              <a:rPr lang="ru-RU" sz="8000" dirty="0" err="1">
                <a:solidFill>
                  <a:srgbClr val="002060"/>
                </a:solidFill>
              </a:rPr>
              <a:t>айыы</a:t>
            </a:r>
            <a:r>
              <a:rPr lang="ru-RU" sz="8000" dirty="0">
                <a:solidFill>
                  <a:srgbClr val="002060"/>
                </a:solidFill>
              </a:rPr>
              <a:t> считалась береза, ее использовали в качестве ритуального атрибута в обрядах жизненного цикла. Якуты верили, что деревья могут дать душу ребенку, так бесплодные женщины просили у дерева (береза, лиственница) со сросшейся наверху кроной – душу ребенка. У якутов существовал обряд «изготовления гнезда души ребенка», где на специальном </a:t>
            </a:r>
            <a:r>
              <a:rPr lang="ru-RU" sz="8000" dirty="0" err="1">
                <a:solidFill>
                  <a:srgbClr val="002060"/>
                </a:solidFill>
              </a:rPr>
              <a:t>восьмиствольном</a:t>
            </a:r>
            <a:r>
              <a:rPr lang="ru-RU" sz="8000" dirty="0">
                <a:solidFill>
                  <a:srgbClr val="002060"/>
                </a:solidFill>
              </a:rPr>
              <a:t> дереве сооружали гнездо для будущей души ребенка</a:t>
            </a:r>
            <a:r>
              <a:rPr lang="ru-RU" sz="3600" dirty="0"/>
              <a:t>. </a:t>
            </a:r>
            <a:endParaRPr lang="ru-RU" sz="3600" dirty="0">
              <a:solidFill>
                <a:srgbClr val="FF0000"/>
              </a:solidFill>
            </a:endParaRPr>
          </a:p>
        </p:txBody>
      </p:sp>
      <p:pic>
        <p:nvPicPr>
          <p:cNvPr id="4" name="Объект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346825" y="2938463"/>
            <a:ext cx="5845175" cy="3690937"/>
          </a:xfrm>
        </p:spPr>
      </p:pic>
      <p:pic>
        <p:nvPicPr>
          <p:cNvPr id="5" name="Объект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538844" y="131763"/>
            <a:ext cx="5355770" cy="3712015"/>
          </a:xfrm>
        </p:spPr>
      </p:pic>
    </p:spTree>
    <p:extLst>
      <p:ext uri="{BB962C8B-B14F-4D97-AF65-F5344CB8AC3E}">
        <p14:creationId xmlns:p14="http://schemas.microsoft.com/office/powerpoint/2010/main" val="1798349771"/>
      </p:ext>
    </p:extLst>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8843" y="375557"/>
            <a:ext cx="9927146" cy="2857500"/>
          </a:xfrm>
        </p:spPr>
        <p:txBody>
          <a:bodyPr>
            <a:noAutofit/>
          </a:bodyPr>
          <a:lstStyle/>
          <a:p>
            <a:r>
              <a:rPr lang="ru-RU" sz="2400" b="1" dirty="0">
                <a:solidFill>
                  <a:schemeClr val="accent6">
                    <a:lumMod val="50000"/>
                  </a:schemeClr>
                </a:solidFill>
              </a:rPr>
              <a:t>Чуваши (чуваш. </a:t>
            </a:r>
            <a:r>
              <a:rPr lang="ru-RU" sz="2400" b="1" i="1" dirty="0" err="1">
                <a:solidFill>
                  <a:schemeClr val="accent6">
                    <a:lumMod val="50000"/>
                  </a:schemeClr>
                </a:solidFill>
              </a:rPr>
              <a:t>чăваш</a:t>
            </a:r>
            <a:r>
              <a:rPr lang="ru-RU" sz="2400" b="1" dirty="0">
                <a:solidFill>
                  <a:schemeClr val="accent6">
                    <a:lumMod val="50000"/>
                  </a:schemeClr>
                </a:solidFill>
              </a:rPr>
              <a:t> — </a:t>
            </a:r>
            <a:r>
              <a:rPr lang="ru-RU" sz="2400" b="1" dirty="0" err="1">
                <a:solidFill>
                  <a:schemeClr val="accent6">
                    <a:lumMod val="50000"/>
                  </a:schemeClr>
                </a:solidFill>
              </a:rPr>
              <a:t>тюркоязычный</a:t>
            </a:r>
            <a:r>
              <a:rPr lang="ru-RU" sz="2400" b="1" dirty="0">
                <a:solidFill>
                  <a:schemeClr val="accent6">
                    <a:lumMod val="50000"/>
                  </a:schemeClr>
                </a:solidFill>
              </a:rPr>
              <a:t> народ)</a:t>
            </a:r>
            <a:br>
              <a:rPr lang="ru-RU" sz="2400" b="1" dirty="0">
                <a:solidFill>
                  <a:schemeClr val="accent6">
                    <a:lumMod val="50000"/>
                  </a:schemeClr>
                </a:solidFill>
              </a:rPr>
            </a:br>
            <a:r>
              <a:rPr lang="ru-RU" sz="2400" b="1" dirty="0">
                <a:solidFill>
                  <a:schemeClr val="accent6">
                    <a:lumMod val="50000"/>
                  </a:schemeClr>
                </a:solidFill>
              </a:rPr>
              <a:t>Согласно последним исследованиям, чуваши делятся на три этнографические группы:</a:t>
            </a:r>
            <a:br>
              <a:rPr lang="ru-RU" sz="2400" b="1" dirty="0">
                <a:solidFill>
                  <a:schemeClr val="accent6">
                    <a:lumMod val="50000"/>
                  </a:schemeClr>
                </a:solidFill>
              </a:rPr>
            </a:br>
            <a:r>
              <a:rPr lang="ru-RU" sz="2400" b="1" dirty="0">
                <a:solidFill>
                  <a:schemeClr val="accent6">
                    <a:lumMod val="50000"/>
                  </a:schemeClr>
                </a:solidFill>
              </a:rPr>
              <a:t>верховые чуваши (</a:t>
            </a:r>
            <a:r>
              <a:rPr lang="ru-RU" sz="2400" b="1" dirty="0" err="1">
                <a:solidFill>
                  <a:schemeClr val="accent6">
                    <a:lumMod val="50000"/>
                  </a:schemeClr>
                </a:solidFill>
              </a:rPr>
              <a:t>вирьял</a:t>
            </a:r>
            <a:r>
              <a:rPr lang="ru-RU" sz="2400" b="1" dirty="0">
                <a:solidFill>
                  <a:schemeClr val="accent6">
                    <a:lumMod val="50000"/>
                  </a:schemeClr>
                </a:solidFill>
              </a:rPr>
              <a:t> или тури) — северо-запад Чувашии;</a:t>
            </a:r>
            <a:br>
              <a:rPr lang="ru-RU" sz="2400" b="1" dirty="0">
                <a:solidFill>
                  <a:schemeClr val="accent6">
                    <a:lumMod val="50000"/>
                  </a:schemeClr>
                </a:solidFill>
              </a:rPr>
            </a:br>
            <a:r>
              <a:rPr lang="ru-RU" sz="2400" b="1" dirty="0">
                <a:solidFill>
                  <a:schemeClr val="accent6">
                    <a:lumMod val="50000"/>
                  </a:schemeClr>
                </a:solidFill>
              </a:rPr>
              <a:t>средненизовые чуваши (</a:t>
            </a:r>
            <a:r>
              <a:rPr lang="ru-RU" sz="2400" b="1" dirty="0" err="1">
                <a:solidFill>
                  <a:schemeClr val="accent6">
                    <a:lumMod val="50000"/>
                  </a:schemeClr>
                </a:solidFill>
              </a:rPr>
              <a:t>анат</a:t>
            </a:r>
            <a:r>
              <a:rPr lang="ru-RU" sz="2400" b="1" dirty="0">
                <a:solidFill>
                  <a:schemeClr val="accent6">
                    <a:lumMod val="50000"/>
                  </a:schemeClr>
                </a:solidFill>
              </a:rPr>
              <a:t> </a:t>
            </a:r>
            <a:r>
              <a:rPr lang="ru-RU" sz="2400" b="1" dirty="0" err="1">
                <a:solidFill>
                  <a:schemeClr val="accent6">
                    <a:lumMod val="50000"/>
                  </a:schemeClr>
                </a:solidFill>
              </a:rPr>
              <a:t>енчи</a:t>
            </a:r>
            <a:r>
              <a:rPr lang="ru-RU" sz="2400" b="1" dirty="0">
                <a:solidFill>
                  <a:schemeClr val="accent6">
                    <a:lumMod val="50000"/>
                  </a:schemeClr>
                </a:solidFill>
              </a:rPr>
              <a:t>) — северо-восток Чувашии;</a:t>
            </a:r>
            <a:br>
              <a:rPr lang="ru-RU" sz="2400" b="1" dirty="0">
                <a:solidFill>
                  <a:schemeClr val="accent6">
                    <a:lumMod val="50000"/>
                  </a:schemeClr>
                </a:solidFill>
              </a:rPr>
            </a:br>
            <a:r>
              <a:rPr lang="ru-RU" sz="2400" b="1" dirty="0">
                <a:solidFill>
                  <a:schemeClr val="accent6">
                    <a:lumMod val="50000"/>
                  </a:schemeClr>
                </a:solidFill>
              </a:rPr>
              <a:t>низовые чуваши (</a:t>
            </a:r>
            <a:r>
              <a:rPr lang="ru-RU" sz="2400" b="1" dirty="0" err="1">
                <a:solidFill>
                  <a:schemeClr val="accent6">
                    <a:lumMod val="50000"/>
                  </a:schemeClr>
                </a:solidFill>
              </a:rPr>
              <a:t>анатри</a:t>
            </a:r>
            <a:r>
              <a:rPr lang="ru-RU" sz="2400" b="1" dirty="0">
                <a:solidFill>
                  <a:schemeClr val="accent6">
                    <a:lumMod val="50000"/>
                  </a:schemeClr>
                </a:solidFill>
              </a:rPr>
              <a:t>) — юг Чувашии и за её пределами.</a:t>
            </a:r>
            <a:br>
              <a:rPr lang="ru-RU" sz="2400" b="1" dirty="0">
                <a:solidFill>
                  <a:schemeClr val="accent6">
                    <a:lumMod val="50000"/>
                  </a:schemeClr>
                </a:solidFill>
              </a:rPr>
            </a:br>
            <a:endParaRPr lang="ru-RU" sz="2400" b="1" dirty="0">
              <a:solidFill>
                <a:schemeClr val="accent6">
                  <a:lumMod val="50000"/>
                </a:schemeClr>
              </a:solidFill>
            </a:endParaRPr>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479" y="3233057"/>
            <a:ext cx="7643021" cy="3413883"/>
          </a:xfrm>
          <a:prstGeom prst="rect">
            <a:avLst/>
          </a:prstGeom>
        </p:spPr>
      </p:pic>
    </p:spTree>
    <p:extLst>
      <p:ext uri="{BB962C8B-B14F-4D97-AF65-F5344CB8AC3E}">
        <p14:creationId xmlns:p14="http://schemas.microsoft.com/office/powerpoint/2010/main" val="308323643"/>
      </p:ext>
    </p:extLst>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271" y="152399"/>
            <a:ext cx="11370129" cy="3456215"/>
          </a:xfrm>
        </p:spPr>
        <p:txBody>
          <a:bodyPr>
            <a:noAutofit/>
          </a:bodyPr>
          <a:lstStyle/>
          <a:p>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smtClean="0">
                <a:solidFill>
                  <a:srgbClr val="002060"/>
                </a:solidFill>
              </a:rPr>
              <a:t>Якуты добывали лося</a:t>
            </a:r>
            <a:r>
              <a:rPr lang="ru-RU" sz="2000" dirty="0">
                <a:solidFill>
                  <a:srgbClr val="002060"/>
                </a:solidFill>
              </a:rPr>
              <a:t>, дикого оленя, медведя, кабана, пушных зверей — лисицу, песца, соболя, белку, горностая, ондатру, куницу, </a:t>
            </a:r>
            <a:r>
              <a:rPr lang="ru-RU" sz="2000" dirty="0" smtClean="0">
                <a:solidFill>
                  <a:srgbClr val="002060"/>
                </a:solidFill>
              </a:rPr>
              <a:t>росомаху и </a:t>
            </a:r>
            <a:r>
              <a:rPr lang="ru-RU" sz="2000" dirty="0">
                <a:solidFill>
                  <a:srgbClr val="002060"/>
                </a:solidFill>
              </a:rPr>
              <a:t>других животных. При этом применяли весьма специфические приемы, </a:t>
            </a:r>
            <a:r>
              <a:rPr lang="ru-RU" sz="2000" dirty="0" smtClean="0">
                <a:solidFill>
                  <a:srgbClr val="002060"/>
                </a:solidFill>
              </a:rPr>
              <a:t>например, </a:t>
            </a:r>
            <a:r>
              <a:rPr lang="ru-RU" sz="2000" dirty="0">
                <a:solidFill>
                  <a:srgbClr val="002060"/>
                </a:solidFill>
              </a:rPr>
              <a:t>охоту с быком (когда охотник подкрадывался к добыче, прячась за быка, которого гнал перед собой), конную гоньбу по следу, иногда с собаками. Охотились с луком и стрелами, копьем, а с XVII в. — с огнестрельным оружием. Использовали засеки, загороди, ловчие ямы, силки, капканы, самострелы, пасти.</a:t>
            </a:r>
            <a:br>
              <a:rPr lang="ru-RU" sz="2000" dirty="0">
                <a:solidFill>
                  <a:srgbClr val="002060"/>
                </a:solidFill>
              </a:rPr>
            </a:br>
            <a:r>
              <a:rPr lang="ru-RU" sz="2000" dirty="0">
                <a:solidFill>
                  <a:srgbClr val="002060"/>
                </a:solidFill>
              </a:rPr>
              <a:t>Особую роль в хозяйстве играло рыболовство. Для якутов, не имевших скота, рыболовство было основным хозяйственным занятием. В документах XVII в. слово </a:t>
            </a:r>
            <a:r>
              <a:rPr lang="ru-RU" sz="2000" dirty="0" err="1">
                <a:solidFill>
                  <a:srgbClr val="002060"/>
                </a:solidFill>
              </a:rPr>
              <a:t>балысыт</a:t>
            </a:r>
            <a:r>
              <a:rPr lang="ru-RU" sz="2000" dirty="0">
                <a:solidFill>
                  <a:srgbClr val="002060"/>
                </a:solidFill>
              </a:rPr>
              <a:t> — «рыболов» употребляли в значении «бедняк». На реках добывали осетра, </a:t>
            </a:r>
            <a:r>
              <a:rPr lang="ru-RU" sz="2000" dirty="0" err="1">
                <a:solidFill>
                  <a:srgbClr val="002060"/>
                </a:solidFill>
              </a:rPr>
              <a:t>чира</a:t>
            </a:r>
            <a:r>
              <a:rPr lang="ru-RU" sz="2000" dirty="0">
                <a:solidFill>
                  <a:srgbClr val="002060"/>
                </a:solidFill>
              </a:rPr>
              <a:t>, муксуна, нельму, сига, хариуса, тугуна, на озерах — гольяна, карася, щуку и других рыб.</a:t>
            </a:r>
            <a:br>
              <a:rPr lang="ru-RU" sz="2000" dirty="0">
                <a:solidFill>
                  <a:srgbClr val="002060"/>
                </a:solidFill>
              </a:rPr>
            </a:br>
            <a:endParaRPr lang="ru-RU" sz="2000" dirty="0">
              <a:solidFill>
                <a:srgbClr val="002060"/>
              </a:solidFill>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15685" y="3526970"/>
            <a:ext cx="5161915" cy="3200401"/>
          </a:xfr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477986"/>
            <a:ext cx="6221184" cy="3380014"/>
          </a:xfrm>
          <a:prstGeom prst="rect">
            <a:avLst/>
          </a:prstGeom>
        </p:spPr>
      </p:pic>
    </p:spTree>
    <p:extLst>
      <p:ext uri="{BB962C8B-B14F-4D97-AF65-F5344CB8AC3E}">
        <p14:creationId xmlns:p14="http://schemas.microsoft.com/office/powerpoint/2010/main" val="3234790697"/>
      </p:ext>
    </p:extLst>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a:solidFill>
                  <a:srgbClr val="002060"/>
                </a:solidFill>
              </a:rPr>
              <a:t>Якутские поселения состояли обычно из нескольких жилищ, расположенных одно от другого на значительном расстоянии. Деревянные юрты почти без изменения просуществовали до середины XX в.</a:t>
            </a:r>
          </a:p>
        </p:txBody>
      </p:sp>
      <p:pic>
        <p:nvPicPr>
          <p:cNvPr id="5122" name="Picture 2" descr="C:\Documents and Settings\Admin\Мои документы\Downloads\yakuty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10443" y="2106611"/>
            <a:ext cx="8017328" cy="415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010131"/>
      </p:ext>
    </p:extLst>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 y="152400"/>
            <a:ext cx="11625943" cy="2868386"/>
          </a:xfrm>
        </p:spPr>
        <p:txBody>
          <a:bodyPr>
            <a:noAutofit/>
          </a:bodyPr>
          <a:lstStyle/>
          <a:p>
            <a:r>
              <a:rPr lang="ru-RU" sz="2000" dirty="0"/>
              <a:t>Национальная одежда состоит из однобортного кафтана сон (зимой — мехового, летом — из коровьей или конской шкуры шерстью внутрь, у богатых — из ткани), который шили из четырех клиньев с добавочными клиньями у пояса и широкими, собранными у </a:t>
            </a:r>
            <a:r>
              <a:rPr lang="ru-RU" sz="2000" dirty="0" err="1"/>
              <a:t>плечей</a:t>
            </a:r>
            <a:r>
              <a:rPr lang="ru-RU" sz="2000" dirty="0"/>
              <a:t> рукавами, коротких кожаных штанов (</a:t>
            </a:r>
            <a:r>
              <a:rPr lang="ru-RU" sz="2000" dirty="0" err="1"/>
              <a:t>сыайа</a:t>
            </a:r>
            <a:r>
              <a:rPr lang="ru-RU" sz="2000" dirty="0"/>
              <a:t>), кожаных ноговиц (</a:t>
            </a:r>
            <a:r>
              <a:rPr lang="ru-RU" sz="2000" dirty="0" err="1"/>
              <a:t>соторо</a:t>
            </a:r>
            <a:r>
              <a:rPr lang="ru-RU" sz="2000" dirty="0"/>
              <a:t>) и меховых носков (</a:t>
            </a:r>
            <a:r>
              <a:rPr lang="ru-RU" sz="2000" dirty="0" err="1"/>
              <a:t>кээнчэ</a:t>
            </a:r>
            <a:r>
              <a:rPr lang="ru-RU" sz="2000" dirty="0"/>
              <a:t>). Позднее появились тканевые рубахи с отложным воротником. </a:t>
            </a:r>
            <a:r>
              <a:rPr lang="ru-RU" sz="2000" dirty="0" smtClean="0"/>
              <a:t>Простые мужчины </a:t>
            </a:r>
            <a:r>
              <a:rPr lang="ru-RU" sz="2000" dirty="0"/>
              <a:t>подпоясывались </a:t>
            </a:r>
            <a:r>
              <a:rPr lang="ru-RU" sz="2000" dirty="0" smtClean="0"/>
              <a:t>обыкновенным ремнем</a:t>
            </a:r>
            <a:r>
              <a:rPr lang="ru-RU" sz="2000" dirty="0"/>
              <a:t>, богатые — с серебряными и медными бляшками. Женские свадебные шубы (</a:t>
            </a:r>
            <a:r>
              <a:rPr lang="ru-RU" sz="2000" dirty="0" err="1"/>
              <a:t>сангыйах</a:t>
            </a:r>
            <a:r>
              <a:rPr lang="ru-RU" sz="2000" dirty="0"/>
              <a:t>) — длиной до пят, расширяющиеся книзу, на кокетке, с вшивными рукавами и меховым воротником-шалькой — украшали широкими полосами красного и зеленого сукна, позументом, серебряными деталями, бляхами, бисером, бахромой.  </a:t>
            </a:r>
          </a:p>
        </p:txBody>
      </p:sp>
      <p:pic>
        <p:nvPicPr>
          <p:cNvPr id="6146" name="Picture 2" descr="C:\Documents and Settings\Admin\Мои документы\Downloads\bride-yakut.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496145" y="3020786"/>
            <a:ext cx="3472697" cy="366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20511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805055" y="7178932"/>
            <a:ext cx="45719" cy="4093428"/>
          </a:xfrm>
          <a:prstGeom prst="rect">
            <a:avLst/>
          </a:prstGeom>
          <a:solidFill>
            <a:srgbClr val="F8F8F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dirty="0">
              <a:solidFill>
                <a:srgbClr val="00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dirty="0">
              <a:solidFill>
                <a:srgbClr val="00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dirty="0">
              <a:solidFill>
                <a:srgbClr val="00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dirty="0">
              <a:solidFill>
                <a:srgbClr val="00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dirty="0">
              <a:solidFill>
                <a:srgbClr val="00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endParaRPr kumimoji="0" lang="ru-RU" sz="2000" b="0" i="0" u="none" strike="noStrike" cap="none" normalizeH="0" baseline="0" dirty="0" smtClean="0">
              <a:ln>
                <a:noFill/>
              </a:ln>
              <a:solidFill>
                <a:schemeClr val="tx1"/>
              </a:solidFill>
              <a:effectLst/>
              <a:latin typeface="Arial" pitchFamily="34" charset="0"/>
            </a:endParaRPr>
          </a:p>
        </p:txBody>
      </p:sp>
      <p:sp>
        <p:nvSpPr>
          <p:cNvPr id="2" name="Прямоугольник 1"/>
          <p:cNvSpPr/>
          <p:nvPr/>
        </p:nvSpPr>
        <p:spPr>
          <a:xfrm>
            <a:off x="587829" y="197346"/>
            <a:ext cx="11185071" cy="5632311"/>
          </a:xfrm>
          <a:prstGeom prst="rect">
            <a:avLst/>
          </a:prstGeom>
        </p:spPr>
        <p:txBody>
          <a:bodyPr wrap="square">
            <a:spAutoFit/>
          </a:bodyPr>
          <a:lstStyle/>
          <a:p>
            <a:pPr lvl="0" fontAlgn="base">
              <a:spcBef>
                <a:spcPct val="0"/>
              </a:spcBef>
              <a:spcAft>
                <a:spcPct val="0"/>
              </a:spcAft>
            </a:pPr>
            <a:r>
              <a:rPr lang="ru-RU" sz="2000" b="1" dirty="0">
                <a:latin typeface="Calibri" pitchFamily="34" charset="0"/>
                <a:ea typeface="Calibri" pitchFamily="34" charset="0"/>
                <a:cs typeface="Times New Roman" pitchFamily="18" charset="0"/>
              </a:rPr>
              <a:t>Почти четыре столетия народы Якутии, прежде всего якуты и русские, опираясь на исторические традиции </a:t>
            </a:r>
            <a:r>
              <a:rPr lang="ru-RU" sz="2000" b="1" dirty="0" smtClean="0">
                <a:latin typeface="Calibri" pitchFamily="34" charset="0"/>
                <a:ea typeface="Calibri" pitchFamily="34" charset="0"/>
                <a:cs typeface="Times New Roman" pitchFamily="18" charset="0"/>
              </a:rPr>
              <a:t>добрососедства </a:t>
            </a:r>
            <a:r>
              <a:rPr lang="ru-RU" sz="2000" b="1" dirty="0">
                <a:latin typeface="Calibri" pitchFamily="34" charset="0"/>
                <a:ea typeface="Calibri" pitchFamily="34" charset="0"/>
                <a:cs typeface="Times New Roman" pitchFamily="18" charset="0"/>
              </a:rPr>
              <a:t>и взаимопонимания, стремятся сохранить общество, в котором им комфортно, в котором они умеют слышать и уважать друг друга. </a:t>
            </a:r>
            <a:br>
              <a:rPr lang="ru-RU" sz="2000" b="1" dirty="0">
                <a:latin typeface="Calibri" pitchFamily="34" charset="0"/>
                <a:ea typeface="Calibri" pitchFamily="34" charset="0"/>
                <a:cs typeface="Times New Roman" pitchFamily="18" charset="0"/>
              </a:rPr>
            </a:br>
            <a:r>
              <a:rPr lang="ru-RU" sz="2000" b="1" dirty="0">
                <a:latin typeface="Calibri" pitchFamily="34" charset="0"/>
                <a:ea typeface="Calibri" pitchFamily="34" charset="0"/>
                <a:cs typeface="Times New Roman" pitchFamily="18" charset="0"/>
              </a:rPr>
              <a:t>Многонациональность – огромный интеграционный ресурс, позволяющий Якутии быть одним из передовых и стабильно развивающихся субъектов Российской Федерации, вносящих существенный вклад в укрепление политической и социально-экономической мощи государства. По основным макроэкономическим показателям </a:t>
            </a:r>
            <a:r>
              <a:rPr lang="ru-RU" sz="2000" b="1" dirty="0" smtClean="0">
                <a:latin typeface="Calibri" pitchFamily="34" charset="0"/>
                <a:ea typeface="Calibri" pitchFamily="34" charset="0"/>
                <a:cs typeface="Times New Roman" pitchFamily="18" charset="0"/>
              </a:rPr>
              <a:t>республика </a:t>
            </a:r>
            <a:r>
              <a:rPr lang="ru-RU" sz="2000" b="1" dirty="0">
                <a:latin typeface="Calibri" pitchFamily="34" charset="0"/>
                <a:ea typeface="Calibri" pitchFamily="34" charset="0"/>
                <a:cs typeface="Times New Roman" pitchFamily="18" charset="0"/>
              </a:rPr>
              <a:t>сегодня уверенно занимает лидирующие позиции в Дальневосточном федеральном округе, представляя собой базовый регион для ускоренного развития экономики Восточной Сибири и Дальнего Востока, для выхода России на рынки Азиатско-Тихоокеанского региона. Якутия отличается высоким уровнем </a:t>
            </a:r>
          </a:p>
          <a:p>
            <a:pPr lvl="0" fontAlgn="base">
              <a:spcBef>
                <a:spcPct val="0"/>
              </a:spcBef>
              <a:spcAft>
                <a:spcPct val="0"/>
              </a:spcAft>
            </a:pPr>
            <a:r>
              <a:rPr lang="ru-RU" sz="2000" b="1" dirty="0">
                <a:latin typeface="Calibri" pitchFamily="34" charset="0"/>
                <a:ea typeface="Calibri" pitchFamily="34" charset="0"/>
                <a:cs typeface="Times New Roman" pitchFamily="18" charset="0"/>
              </a:rPr>
              <a:t>рождаемости и низким уровнем смертности населения среди всех регионов Дальневосточного федерального округа. </a:t>
            </a:r>
            <a:endParaRPr lang="ru-RU" sz="2000" b="1" dirty="0" smtClean="0">
              <a:latin typeface="Calibri" pitchFamily="34" charset="0"/>
              <a:ea typeface="Calibri" pitchFamily="34" charset="0"/>
              <a:cs typeface="Times New Roman" pitchFamily="18" charset="0"/>
            </a:endParaRPr>
          </a:p>
          <a:p>
            <a:pPr lvl="0" fontAlgn="base">
              <a:spcBef>
                <a:spcPct val="0"/>
              </a:spcBef>
              <a:spcAft>
                <a:spcPct val="0"/>
              </a:spcAft>
            </a:pPr>
            <a:endParaRPr lang="ru-RU" sz="2000" b="1" dirty="0">
              <a:latin typeface="Calibri" pitchFamily="34" charset="0"/>
              <a:ea typeface="Calibri" pitchFamily="34" charset="0"/>
              <a:cs typeface="Times New Roman" pitchFamily="18" charset="0"/>
            </a:endParaRPr>
          </a:p>
          <a:p>
            <a:pPr lvl="0" fontAlgn="base">
              <a:spcBef>
                <a:spcPct val="0"/>
              </a:spcBef>
              <a:spcAft>
                <a:spcPct val="0"/>
              </a:spcAft>
            </a:pPr>
            <a:endParaRPr lang="ru-RU" sz="2000" b="1" dirty="0" smtClean="0">
              <a:latin typeface="Calibri" pitchFamily="34" charset="0"/>
              <a:ea typeface="Calibri" pitchFamily="34" charset="0"/>
              <a:cs typeface="Times New Roman" pitchFamily="18" charset="0"/>
            </a:endParaRPr>
          </a:p>
          <a:p>
            <a:pPr lvl="0" fontAlgn="base">
              <a:spcBef>
                <a:spcPct val="0"/>
              </a:spcBef>
              <a:spcAft>
                <a:spcPct val="0"/>
              </a:spcAft>
            </a:pPr>
            <a:endParaRPr lang="ru-RU" sz="2000" b="1" dirty="0">
              <a:latin typeface="Calibri" pitchFamily="34" charset="0"/>
              <a:ea typeface="Calibri" pitchFamily="34" charset="0"/>
              <a:cs typeface="Times New Roman" pitchFamily="18" charset="0"/>
            </a:endParaRPr>
          </a:p>
          <a:p>
            <a:pPr lvl="0" fontAlgn="base">
              <a:spcBef>
                <a:spcPct val="0"/>
              </a:spcBef>
              <a:spcAft>
                <a:spcPct val="0"/>
              </a:spcAft>
            </a:pPr>
            <a:endParaRPr lang="ru-RU" sz="2000" b="1" dirty="0">
              <a:latin typeface="Calibri" pitchFamily="34" charset="0"/>
              <a:ea typeface="Calibri" pitchFamily="34" charset="0"/>
              <a:cs typeface="Times New Roman" pitchFamily="18" charset="0"/>
            </a:endParaRPr>
          </a:p>
          <a:p>
            <a:pPr lvl="0" fontAlgn="base">
              <a:spcBef>
                <a:spcPct val="0"/>
              </a:spcBef>
              <a:spcAft>
                <a:spcPct val="0"/>
              </a:spcAft>
            </a:pPr>
            <a:r>
              <a:rPr lang="ru-RU" sz="2000" b="1" dirty="0">
                <a:latin typeface="Calibri" pitchFamily="34" charset="0"/>
                <a:ea typeface="Calibri" pitchFamily="34" charset="0"/>
                <a:cs typeface="Times New Roman" pitchFamily="18" charset="0"/>
              </a:rPr>
              <a:t>Современная Якутия – крупный научный, образовательный и культурный центр северо-востока России. </a:t>
            </a:r>
          </a:p>
        </p:txBody>
      </p:sp>
    </p:spTree>
    <p:extLst>
      <p:ext uri="{BB962C8B-B14F-4D97-AF65-F5344CB8AC3E}">
        <p14:creationId xmlns:p14="http://schemas.microsoft.com/office/powerpoint/2010/main" val="988876133"/>
      </p:ext>
    </p:extLst>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latin typeface="Arial Black" panose="020B0A04020102020204" pitchFamily="34" charset="0"/>
              </a:rPr>
              <a:t>ЯКУТЫ В ИСТОРИИ ОТЕЧЕСТВА</a:t>
            </a:r>
            <a:endParaRPr lang="ru-RU" dirty="0">
              <a:solidFill>
                <a:srgbClr val="00B050"/>
              </a:solidFill>
              <a:latin typeface="Arial Black" panose="020B0A04020102020204" pitchFamily="34" charset="0"/>
            </a:endParaRPr>
          </a:p>
        </p:txBody>
      </p:sp>
      <p:pic>
        <p:nvPicPr>
          <p:cNvPr id="4" name="Объект 3" descr="Якутский казачий полк">
            <a:hlinkClick r:id="rId2" tooltip="&quot;Якутский казачий полк&quot;"/>
          </p:cNvPr>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596243" y="1930400"/>
            <a:ext cx="6270170" cy="4437743"/>
          </a:xfrm>
          <a:prstGeom prst="rect">
            <a:avLst/>
          </a:prstGeom>
          <a:noFill/>
          <a:ln>
            <a:noFill/>
          </a:ln>
        </p:spPr>
      </p:pic>
      <p:sp>
        <p:nvSpPr>
          <p:cNvPr id="5" name="Прямоугольник 4"/>
          <p:cNvSpPr/>
          <p:nvPr/>
        </p:nvSpPr>
        <p:spPr>
          <a:xfrm rot="10800000" flipV="1">
            <a:off x="8866413" y="3736774"/>
            <a:ext cx="3325586" cy="400110"/>
          </a:xfrm>
          <a:prstGeom prst="rect">
            <a:avLst/>
          </a:prstGeom>
        </p:spPr>
        <p:txBody>
          <a:bodyPr wrap="square">
            <a:spAutoFit/>
          </a:bodyPr>
          <a:lstStyle/>
          <a:p>
            <a:pPr lvl="0" algn="ctr" fontAlgn="base">
              <a:spcBef>
                <a:spcPct val="0"/>
              </a:spcBef>
              <a:spcAft>
                <a:spcPct val="0"/>
              </a:spcAft>
            </a:pPr>
            <a:r>
              <a:rPr lang="ru-RU" sz="2000" b="1" dirty="0">
                <a:solidFill>
                  <a:srgbClr val="C00000"/>
                </a:solidFill>
                <a:latin typeface="Arial" pitchFamily="34" charset="0"/>
                <a:ea typeface="Times New Roman" pitchFamily="18" charset="0"/>
                <a:cs typeface="Arial" pitchFamily="34" charset="0"/>
              </a:rPr>
              <a:t>Якутский казачий полк</a:t>
            </a:r>
            <a:endParaRPr lang="ru-RU" sz="2000" b="1" dirty="0">
              <a:solidFill>
                <a:srgbClr val="C00000"/>
              </a:solidFill>
              <a:latin typeface="Arial" pitchFamily="34" charset="0"/>
            </a:endParaRPr>
          </a:p>
        </p:txBody>
      </p:sp>
    </p:spTree>
    <p:extLst>
      <p:ext uri="{BB962C8B-B14F-4D97-AF65-F5344CB8AC3E}">
        <p14:creationId xmlns:p14="http://schemas.microsoft.com/office/powerpoint/2010/main" val="40335283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558800" y="-2320506"/>
            <a:ext cx="11412548" cy="538609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0894"/>
              </a:solidFill>
              <a:effectLst/>
              <a:latin typeface="Calibri" pitchFamily="34" charset="0"/>
              <a:ea typeface="Times New Roman" pitchFamily="18" charset="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a:solidFill>
                <a:srgbClr val="000894"/>
              </a:solidFill>
              <a:latin typeface="Calibri" pitchFamily="34" charset="0"/>
              <a:ea typeface="Times New Roman" pitchFamily="18" charset="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0894"/>
              </a:solidFill>
              <a:effectLst/>
              <a:latin typeface="Calibri" pitchFamily="34" charset="0"/>
              <a:ea typeface="Times New Roman" pitchFamily="18" charset="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a:solidFill>
                <a:srgbClr val="000894"/>
              </a:solidFill>
              <a:latin typeface="Calibri" pitchFamily="34" charset="0"/>
              <a:ea typeface="Times New Roman" pitchFamily="18" charset="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0894"/>
              </a:solidFill>
              <a:effectLst/>
              <a:latin typeface="Calibri" pitchFamily="34" charset="0"/>
              <a:ea typeface="Times New Roman" pitchFamily="18" charset="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0894"/>
              </a:solidFill>
              <a:effectLst/>
              <a:latin typeface="Calibri" pitchFamily="34" charset="0"/>
              <a:ea typeface="Times New Roman" pitchFamily="18" charset="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a:solidFill>
                <a:srgbClr val="000894"/>
              </a:solidFill>
              <a:latin typeface="Calibri" pitchFamily="34" charset="0"/>
              <a:ea typeface="Times New Roman" pitchFamily="18" charset="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0894"/>
              </a:solidFill>
              <a:effectLst/>
              <a:latin typeface="Calibri" pitchFamily="34" charset="0"/>
              <a:ea typeface="Times New Roman" pitchFamily="18" charset="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Calibri" pitchFamily="34" charset="0"/>
                <a:ea typeface="Times New Roman" pitchFamily="18" charset="0"/>
                <a:cs typeface="Helvetica"/>
              </a:rPr>
              <a:t>Якутский пехотный полк</a:t>
            </a:r>
            <a:endParaRPr kumimoji="0" lang="ru-RU" sz="2400" b="0"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Arial" pitchFamily="34" charset="0"/>
                <a:ea typeface="Times New Roman" pitchFamily="18" charset="0"/>
              </a:rPr>
              <a:t>В Бородинском сражении воины Якутского пехотного полка, входившего в состав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Arial" pitchFamily="34" charset="0"/>
                <a:ea typeface="Times New Roman" pitchFamily="18" charset="0"/>
              </a:rPr>
              <a:t>2-й Западной армии под командованием выдающегося русского полководца </a:t>
            </a:r>
            <a:r>
              <a:rPr kumimoji="0" lang="ru-RU" sz="2000" b="0" i="0" u="none" strike="noStrike" cap="none" normalizeH="0" baseline="0" dirty="0" err="1" smtClean="0">
                <a:ln>
                  <a:noFill/>
                </a:ln>
                <a:solidFill>
                  <a:srgbClr val="0070C0"/>
                </a:solidFill>
                <a:effectLst/>
                <a:latin typeface="Arial" pitchFamily="34" charset="0"/>
                <a:ea typeface="Times New Roman" pitchFamily="18" charset="0"/>
              </a:rPr>
              <a:t>П.И.Багратиона</a:t>
            </a:r>
            <a:r>
              <a:rPr kumimoji="0" lang="ru-RU" sz="2000" b="0" i="0" u="none" strike="noStrike" cap="none" normalizeH="0" baseline="0" dirty="0" smtClean="0">
                <a:ln>
                  <a:noFill/>
                </a:ln>
                <a:solidFill>
                  <a:srgbClr val="0070C0"/>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Arial" pitchFamily="34" charset="0"/>
                <a:ea typeface="Times New Roman" pitchFamily="18" charset="0"/>
              </a:rPr>
              <a:t>отличились своим героизмом.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Arial" pitchFamily="34" charset="0"/>
                <a:ea typeface="Times New Roman" pitchFamily="18" charset="0"/>
              </a:rPr>
              <a:t> Созданный в 1811 г. полк оборонял на Бородинском поле укрепления, получил название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Arial" pitchFamily="34" charset="0"/>
                <a:ea typeface="Times New Roman" pitchFamily="18" charset="0"/>
              </a:rPr>
              <a:t> </a:t>
            </a:r>
            <a:r>
              <a:rPr kumimoji="0" lang="ru-RU" sz="2000" b="0" i="0" u="none" strike="noStrike" cap="none" normalizeH="0" baseline="0" dirty="0" err="1" smtClean="0">
                <a:ln>
                  <a:noFill/>
                </a:ln>
                <a:solidFill>
                  <a:srgbClr val="0070C0"/>
                </a:solidFill>
                <a:effectLst/>
                <a:latin typeface="Arial" pitchFamily="34" charset="0"/>
                <a:ea typeface="Times New Roman" pitchFamily="18" charset="0"/>
              </a:rPr>
              <a:t>Багратионовы</a:t>
            </a:r>
            <a:r>
              <a:rPr kumimoji="0" lang="ru-RU" sz="2000" b="0" i="0" u="none" strike="noStrike" cap="none" normalizeH="0" baseline="0" dirty="0" smtClean="0">
                <a:ln>
                  <a:noFill/>
                </a:ln>
                <a:solidFill>
                  <a:srgbClr val="0070C0"/>
                </a:solidFill>
                <a:effectLst/>
                <a:latin typeface="Arial" pitchFamily="34" charset="0"/>
                <a:ea typeface="Times New Roman" pitchFamily="18" charset="0"/>
              </a:rPr>
              <a:t> флеши. Лучшие корпуса Наполеона были разгромлены на подступах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Arial" pitchFamily="34" charset="0"/>
                <a:ea typeface="Times New Roman" pitchFamily="18" charset="0"/>
              </a:rPr>
              <a:t>к укреплениям. В 1968 г. сотрудники Бородинского военно-исторического музея,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Arial" pitchFamily="34" charset="0"/>
                <a:ea typeface="Times New Roman" pitchFamily="18" charset="0"/>
              </a:rPr>
              <a:t>исследуя архивные документы, относящиеся  к Отечественной войне 1812 г.,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Arial" pitchFamily="34" charset="0"/>
                <a:ea typeface="Times New Roman" pitchFamily="18" charset="0"/>
              </a:rPr>
              <a:t>нашли экземпляр наградного списка воинов Якутского пехотного полка. </a:t>
            </a:r>
            <a:endParaRPr kumimoji="0" lang="ru-RU" sz="2000" b="0" i="0" u="none" strike="noStrike" cap="none" normalizeH="0" baseline="0" dirty="0" smtClean="0">
              <a:ln>
                <a:noFill/>
              </a:ln>
              <a:solidFill>
                <a:srgbClr val="0070C0"/>
              </a:solidFill>
              <a:effectLst/>
              <a:latin typeface="Arial" pitchFamily="34" charset="0"/>
            </a:endParaRPr>
          </a:p>
        </p:txBody>
      </p:sp>
      <p:pic>
        <p:nvPicPr>
          <p:cNvPr id="3" name="Рисунок 2" descr="Памятная плита якутскому пехотному полку">
            <a:hlinkClick r:id="rId2" tooltip="&quot;Памятная плита&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64933" y="3505199"/>
            <a:ext cx="5892800" cy="2709333"/>
          </a:xfrm>
          <a:prstGeom prst="rect">
            <a:avLst/>
          </a:prstGeom>
          <a:noFill/>
          <a:ln>
            <a:noFill/>
          </a:ln>
        </p:spPr>
      </p:pic>
      <p:sp>
        <p:nvSpPr>
          <p:cNvPr id="8194" name="Rectangle 2"/>
          <p:cNvSpPr>
            <a:spLocks noChangeArrowheads="1"/>
          </p:cNvSpPr>
          <p:nvPr/>
        </p:nvSpPr>
        <p:spPr bwMode="auto">
          <a:xfrm>
            <a:off x="897467" y="4080942"/>
            <a:ext cx="216746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Памятная плита</a:t>
            </a:r>
            <a:endParaRPr kumimoji="0" lang="ru-RU" sz="2000" b="0" i="0" u="none" strike="noStrike" cap="none" normalizeH="0" baseline="0" dirty="0" smtClean="0">
              <a:ln>
                <a:noFill/>
              </a:ln>
              <a:solidFill>
                <a:srgbClr val="FF0000"/>
              </a:solidFill>
              <a:effectLst/>
              <a:latin typeface="Arial" pitchFamily="34" charset="0"/>
            </a:endParaRPr>
          </a:p>
        </p:txBody>
      </p:sp>
    </p:spTree>
    <p:extLst>
      <p:ext uri="{BB962C8B-B14F-4D97-AF65-F5344CB8AC3E}">
        <p14:creationId xmlns:p14="http://schemas.microsoft.com/office/powerpoint/2010/main" val="586397670"/>
      </p:ext>
    </p:extLst>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0" y="-1231104"/>
            <a:ext cx="12083693" cy="68326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2000" dirty="0">
              <a:solidFill>
                <a:srgbClr val="7030A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2000" dirty="0">
              <a:solidFill>
                <a:srgbClr val="7030A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2000" dirty="0">
              <a:solidFill>
                <a:srgbClr val="7030A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2000" dirty="0">
              <a:solidFill>
                <a:srgbClr val="7030A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После Октябрьской революции 1917 года в Сибири началось строительство альтернативной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антибольшевистской государственности и собственной армии.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Органы власти в уездных, губернских и краевых центрах опирались на воинские части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местных гарнизонов. О непризнании власти Советов объявила и Якутия. Регулярным воинским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формированием, составлявшим основу гарнизона, там была Якутская местная команда.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Она относилась к частям вспомогательного назначения, до революции входила в состав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Иркутского военного округа, комплектовалась пополнением из русских крестьян, главным образом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7030A0"/>
                </a:solidFill>
                <a:effectLst/>
                <a:latin typeface="Arial" pitchFamily="34" charset="0"/>
                <a:ea typeface="Times New Roman" pitchFamily="18" charset="0"/>
                <a:cs typeface="Arial" pitchFamily="34" charset="0"/>
              </a:rPr>
              <a:t>приленских</a:t>
            </a: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(живших на берегах Лены), так как коренное местное население платило ясак (подать)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и было освобождено от военной службы. Функции команды определялись Уставом гарнизонной</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службы. В их числе были обеспечение порядка и дисциплины, караульная служба, охрана 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оборона хранилищ с вооружением, другими материальными средствами и иных военных 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государственных объектов. После заключения Брестского мира (3 марта 1918 г. по старому стилю)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и выхода России из Первой мировой войны Якутская местная команда была расформирована.</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7030A0"/>
              </a:solidFill>
              <a:effectLst/>
              <a:latin typeface="Arial" pitchFamily="34" charset="0"/>
            </a:endParaRPr>
          </a:p>
        </p:txBody>
      </p:sp>
    </p:spTree>
    <p:extLst>
      <p:ext uri="{BB962C8B-B14F-4D97-AF65-F5344CB8AC3E}">
        <p14:creationId xmlns:p14="http://schemas.microsoft.com/office/powerpoint/2010/main" val="3029155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ойсковая церковь в Якутске">
            <a:hlinkClick r:id="rId2" tooltip="&quot;Войсковая церковь в Якутске&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10543" y="571499"/>
            <a:ext cx="7102927" cy="5437415"/>
          </a:xfrm>
          <a:prstGeom prst="rect">
            <a:avLst/>
          </a:prstGeom>
          <a:noFill/>
          <a:ln>
            <a:noFill/>
          </a:ln>
        </p:spPr>
      </p:pic>
      <p:sp>
        <p:nvSpPr>
          <p:cNvPr id="9217" name="Rectangle 1"/>
          <p:cNvSpPr>
            <a:spLocks noChangeArrowheads="1"/>
          </p:cNvSpPr>
          <p:nvPr/>
        </p:nvSpPr>
        <p:spPr bwMode="auto">
          <a:xfrm>
            <a:off x="0" y="28545"/>
            <a:ext cx="397012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Войсковая церковь в Якутске</a:t>
            </a:r>
            <a:endParaRPr kumimoji="0" lang="ru-RU" sz="2000" b="1" i="0" u="none" strike="noStrike" cap="none" normalizeH="0" baseline="0" dirty="0" smtClean="0">
              <a:ln>
                <a:noFill/>
              </a:ln>
              <a:solidFill>
                <a:srgbClr val="0070C0"/>
              </a:solidFill>
              <a:effectLst/>
              <a:latin typeface="Arial" pitchFamily="34" charset="0"/>
            </a:endParaRPr>
          </a:p>
        </p:txBody>
      </p:sp>
      <p:sp>
        <p:nvSpPr>
          <p:cNvPr id="4" name="Прямоугольник 3"/>
          <p:cNvSpPr/>
          <p:nvPr/>
        </p:nvSpPr>
        <p:spPr>
          <a:xfrm>
            <a:off x="3048000" y="4655127"/>
            <a:ext cx="6096000" cy="1323439"/>
          </a:xfrm>
          <a:prstGeom prst="rect">
            <a:avLst/>
          </a:prstGeom>
        </p:spPr>
        <p:txBody>
          <a:bodyPr wrap="square">
            <a:spAutoFit/>
          </a:bodyPr>
          <a:lstStyle/>
          <a:p>
            <a:r>
              <a:rPr lang="ru-RU" sz="2000" b="1" dirty="0" smtClean="0">
                <a:solidFill>
                  <a:srgbClr val="0070C0"/>
                </a:solidFill>
              </a:rPr>
              <a:t>В августе 1918 года она была воссоздана в составе вооружённых сил антибольшевистского Временного Сибирского правительства под председательством В.П. Вологодского. </a:t>
            </a:r>
            <a:endParaRPr lang="ru-RU" sz="2000" b="1" dirty="0">
              <a:solidFill>
                <a:srgbClr val="0070C0"/>
              </a:solidFill>
            </a:endParaRPr>
          </a:p>
        </p:txBody>
      </p:sp>
    </p:spTree>
    <p:extLst>
      <p:ext uri="{BB962C8B-B14F-4D97-AF65-F5344CB8AC3E}">
        <p14:creationId xmlns:p14="http://schemas.microsoft.com/office/powerpoint/2010/main" val="1510661650"/>
      </p:ext>
    </p:extLst>
  </p:cSld>
  <p:clrMapOvr>
    <a:masterClrMapping/>
  </p:clrMapOvr>
  <p:transition spd="slow">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аздничное шествие в Якутске">
            <a:hlinkClick r:id="rId2" tooltip="&quot;Праздничное шествие в Якутске&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94214" y="832758"/>
            <a:ext cx="7837715" cy="4816928"/>
          </a:xfrm>
          <a:prstGeom prst="rect">
            <a:avLst/>
          </a:prstGeom>
          <a:noFill/>
          <a:ln>
            <a:noFill/>
          </a:ln>
        </p:spPr>
      </p:pic>
      <p:sp>
        <p:nvSpPr>
          <p:cNvPr id="4097" name="Rectangle 1"/>
          <p:cNvSpPr>
            <a:spLocks noChangeArrowheads="1"/>
          </p:cNvSpPr>
          <p:nvPr/>
        </p:nvSpPr>
        <p:spPr bwMode="auto">
          <a:xfrm>
            <a:off x="2766243" y="-33010"/>
            <a:ext cx="665951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Calibri" pitchFamily="34" charset="0"/>
                <a:ea typeface="Times New Roman" pitchFamily="18" charset="0"/>
                <a:cs typeface="Helvetica" charset="0"/>
              </a:rPr>
              <a:t>Празднование юбилея Войны 1812 годов</a:t>
            </a:r>
            <a:endParaRPr kumimoji="0" lang="ru-RU" sz="2800" b="0" i="0" u="none" strike="noStrike" cap="none" normalizeH="0" baseline="0" dirty="0" smtClean="0">
              <a:ln>
                <a:noFill/>
              </a:ln>
              <a:solidFill>
                <a:srgbClr val="FF0000"/>
              </a:solidFill>
              <a:effectLst/>
              <a:latin typeface="Arial" pitchFamily="34" charset="0"/>
            </a:endParaRPr>
          </a:p>
        </p:txBody>
      </p:sp>
    </p:spTree>
    <p:extLst>
      <p:ext uri="{BB962C8B-B14F-4D97-AF65-F5344CB8AC3E}">
        <p14:creationId xmlns:p14="http://schemas.microsoft.com/office/powerpoint/2010/main" val="1004884756"/>
      </p:ext>
    </p:extLst>
  </p:cSld>
  <p:clrMapOvr>
    <a:masterClrMapping/>
  </p:clrMapOvr>
  <p:transition spd="slow">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79340"/>
            <a:ext cx="5976257"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0000"/>
              </a:solidFill>
              <a:effectLst/>
              <a:latin typeface="Calibri" pitchFamily="34" charset="0"/>
              <a:ea typeface="Times New Roman" pitchFamily="18" charset="0"/>
              <a:cs typeface="Helvetic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a:solidFill>
                <a:srgbClr val="000000"/>
              </a:solidFill>
              <a:latin typeface="Calibri" pitchFamily="34" charset="0"/>
              <a:ea typeface="Times New Roman" pitchFamily="18" charset="0"/>
              <a:cs typeface="Helvetic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0000"/>
              </a:solidFill>
              <a:effectLst/>
              <a:latin typeface="Calibri" pitchFamily="34" charset="0"/>
              <a:ea typeface="Times New Roman" pitchFamily="18" charset="0"/>
              <a:cs typeface="Helvetic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C00000"/>
                </a:solidFill>
                <a:effectLst/>
                <a:latin typeface="Calibri" pitchFamily="34" charset="0"/>
                <a:ea typeface="Times New Roman" pitchFamily="18" charset="0"/>
                <a:cs typeface="Helvetica" charset="0"/>
              </a:rPr>
              <a:t>Шахта Шергина</a:t>
            </a:r>
            <a:endParaRPr kumimoji="0" lang="ru-RU" sz="3200" b="0" i="0" u="none" strike="noStrike" cap="none" normalizeH="0" baseline="0" dirty="0" smtClean="0">
              <a:ln>
                <a:noFill/>
              </a:ln>
              <a:solidFill>
                <a:srgbClr val="C0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pic>
        <p:nvPicPr>
          <p:cNvPr id="3073" name="Рисунок 4" descr="шахта Шергина в 19 веке. Якутск"/>
          <p:cNvPicPr>
            <a:picLocks noChangeAspect="1" noChangeArrowheads="1"/>
          </p:cNvPicPr>
          <p:nvPr/>
        </p:nvPicPr>
        <p:blipFill>
          <a:blip r:embed="rId2"/>
          <a:srcRect/>
          <a:stretch>
            <a:fillRect/>
          </a:stretch>
        </p:blipFill>
        <p:spPr bwMode="auto">
          <a:xfrm>
            <a:off x="359229" y="1282695"/>
            <a:ext cx="4310742" cy="3175005"/>
          </a:xfrm>
          <a:prstGeom prst="rect">
            <a:avLst/>
          </a:prstGeom>
          <a:noFill/>
        </p:spPr>
      </p:pic>
      <p:sp>
        <p:nvSpPr>
          <p:cNvPr id="3075" name="Rectangle 3"/>
          <p:cNvSpPr>
            <a:spLocks noChangeArrowheads="1"/>
          </p:cNvSpPr>
          <p:nvPr/>
        </p:nvSpPr>
        <p:spPr bwMode="auto">
          <a:xfrm>
            <a:off x="0" y="3486150"/>
            <a:ext cx="12192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 name="Прямоугольник 1"/>
          <p:cNvSpPr/>
          <p:nvPr/>
        </p:nvSpPr>
        <p:spPr>
          <a:xfrm>
            <a:off x="4669971" y="197346"/>
            <a:ext cx="7380515" cy="6555641"/>
          </a:xfrm>
          <a:prstGeom prst="rect">
            <a:avLst/>
          </a:prstGeom>
        </p:spPr>
        <p:txBody>
          <a:bodyPr wrap="square">
            <a:spAutoFit/>
          </a:bodyPr>
          <a:lstStyle/>
          <a:p>
            <a:pPr lvl="0" algn="just" fontAlgn="base">
              <a:spcBef>
                <a:spcPct val="0"/>
              </a:spcBef>
              <a:spcAft>
                <a:spcPct val="0"/>
              </a:spcAft>
            </a:pPr>
            <a:r>
              <a:rPr lang="ru-RU" sz="2000" dirty="0">
                <a:solidFill>
                  <a:srgbClr val="0070C0"/>
                </a:solidFill>
                <a:latin typeface="Arial" pitchFamily="34" charset="0"/>
                <a:ea typeface="Times New Roman" pitchFamily="18" charset="0"/>
                <a:cs typeface="Arial" pitchFamily="34" charset="0"/>
              </a:rPr>
              <a:t>Шахта Шергина имеет важное культурное и историческое значение. Она уникальна, ведь это самая глубокая шахта в мире, вырытая в зоне вечной мерзлоты в ХIХ веке. </a:t>
            </a:r>
          </a:p>
          <a:p>
            <a:pPr lvl="0" algn="just" fontAlgn="base">
              <a:spcBef>
                <a:spcPct val="0"/>
              </a:spcBef>
              <a:spcAft>
                <a:spcPct val="0"/>
              </a:spcAft>
            </a:pPr>
            <a:r>
              <a:rPr lang="ru-RU" sz="2000" dirty="0">
                <a:solidFill>
                  <a:srgbClr val="0070C0"/>
                </a:solidFill>
                <a:latin typeface="Arial" pitchFamily="34" charset="0"/>
                <a:ea typeface="Times New Roman" pitchFamily="18" charset="0"/>
                <a:cs typeface="Arial" pitchFamily="34" charset="0"/>
              </a:rPr>
              <a:t>Измерение температуры в ней </a:t>
            </a:r>
          </a:p>
          <a:p>
            <a:pPr lvl="0" algn="just" fontAlgn="base">
              <a:spcBef>
                <a:spcPct val="0"/>
              </a:spcBef>
              <a:spcAft>
                <a:spcPct val="0"/>
              </a:spcAft>
            </a:pPr>
            <a:r>
              <a:rPr lang="ru-RU" sz="2000" dirty="0">
                <a:solidFill>
                  <a:srgbClr val="0070C0"/>
                </a:solidFill>
                <a:latin typeface="Arial" pitchFamily="34" charset="0"/>
                <a:ea typeface="Times New Roman" pitchFamily="18" charset="0"/>
                <a:cs typeface="Arial" pitchFamily="34" charset="0"/>
              </a:rPr>
              <a:t>в XIX и XX веках положило начало новой мировой </a:t>
            </a:r>
          </a:p>
          <a:p>
            <a:pPr lvl="0" algn="just" fontAlgn="base">
              <a:spcBef>
                <a:spcPct val="0"/>
              </a:spcBef>
              <a:spcAft>
                <a:spcPct val="0"/>
              </a:spcAft>
            </a:pPr>
            <a:r>
              <a:rPr lang="ru-RU" sz="2000" dirty="0">
                <a:solidFill>
                  <a:srgbClr val="0070C0"/>
                </a:solidFill>
                <a:latin typeface="Arial" pitchFamily="34" charset="0"/>
                <a:ea typeface="Times New Roman" pitchFamily="18" charset="0"/>
                <a:cs typeface="Arial" pitchFamily="34" charset="0"/>
              </a:rPr>
              <a:t>науке </a:t>
            </a:r>
            <a:r>
              <a:rPr lang="ru-RU" sz="2000" dirty="0">
                <a:solidFill>
                  <a:srgbClr val="0070C0"/>
                </a:solidFill>
                <a:ea typeface="Times New Roman" pitchFamily="18" charset="0"/>
                <a:cs typeface="Arial" pitchFamily="34" charset="0"/>
              </a:rPr>
              <a:t>–</a:t>
            </a:r>
            <a:r>
              <a:rPr lang="ru-RU" sz="2000" dirty="0">
                <a:solidFill>
                  <a:srgbClr val="0070C0"/>
                </a:solidFill>
                <a:latin typeface="Arial" pitchFamily="34" charset="0"/>
                <a:ea typeface="Times New Roman" pitchFamily="18" charset="0"/>
                <a:cs typeface="Arial" pitchFamily="34" charset="0"/>
              </a:rPr>
              <a:t> геокриологии (мерзлотоведению), без которой не было бы возможно освоение Севера, а Якутск считается колыбелью этой науки. </a:t>
            </a:r>
          </a:p>
          <a:p>
            <a:pPr lvl="0" algn="just" fontAlgn="base">
              <a:spcBef>
                <a:spcPct val="0"/>
              </a:spcBef>
              <a:spcAft>
                <a:spcPct val="0"/>
              </a:spcAft>
            </a:pPr>
            <a:r>
              <a:rPr lang="ru-RU" sz="2000" dirty="0">
                <a:solidFill>
                  <a:srgbClr val="0070C0"/>
                </a:solidFill>
                <a:latin typeface="Arial" pitchFamily="34" charset="0"/>
                <a:ea typeface="Times New Roman" pitchFamily="18" charset="0"/>
                <a:cs typeface="Arial" pitchFamily="34" charset="0"/>
              </a:rPr>
              <a:t>Здесь впервые в мире была измерена отрицательная температура горных пород на многометровой глубине. Полученные данные позволили расчётным путём определить, что мощность вечной мерзлоты в Якутске составляет 210 метров. Эта шахта-колодец уникальна не только своей необычной </a:t>
            </a:r>
            <a:r>
              <a:rPr lang="ru-RU" sz="2000" dirty="0" smtClean="0">
                <a:solidFill>
                  <a:srgbClr val="0070C0"/>
                </a:solidFill>
                <a:latin typeface="Arial" pitchFamily="34" charset="0"/>
                <a:ea typeface="Times New Roman" pitchFamily="18" charset="0"/>
                <a:cs typeface="Arial" pitchFamily="34" charset="0"/>
              </a:rPr>
              <a:t>глубиной </a:t>
            </a:r>
            <a:r>
              <a:rPr lang="ru-RU" sz="2000" dirty="0">
                <a:solidFill>
                  <a:srgbClr val="0070C0"/>
                </a:solidFill>
                <a:ea typeface="Times New Roman" pitchFamily="18" charset="0"/>
                <a:cs typeface="Arial" pitchFamily="34" charset="0"/>
              </a:rPr>
              <a:t>–</a:t>
            </a:r>
            <a:r>
              <a:rPr lang="ru-RU" sz="2000" dirty="0">
                <a:solidFill>
                  <a:srgbClr val="0070C0"/>
                </a:solidFill>
                <a:latin typeface="Arial" pitchFamily="34" charset="0"/>
                <a:ea typeface="Times New Roman" pitchFamily="18" charset="0"/>
                <a:cs typeface="Arial" pitchFamily="34" charset="0"/>
              </a:rPr>
              <a:t> 116 метров (это высота более чем 40-этажного дома). Весь ствол шахты пробивался вручную около десяти лет. </a:t>
            </a:r>
          </a:p>
          <a:p>
            <a:pPr lvl="0" algn="just" fontAlgn="base">
              <a:spcBef>
                <a:spcPct val="0"/>
              </a:spcBef>
              <a:spcAft>
                <a:spcPct val="0"/>
              </a:spcAft>
            </a:pPr>
            <a:r>
              <a:rPr lang="ru-RU" sz="2000" dirty="0">
                <a:solidFill>
                  <a:srgbClr val="0070C0"/>
                </a:solidFill>
                <a:latin typeface="Arial" pitchFamily="34" charset="0"/>
                <a:ea typeface="Times New Roman" pitchFamily="18" charset="0"/>
                <a:cs typeface="Arial" pitchFamily="34" charset="0"/>
              </a:rPr>
              <a:t>Работы были начаты в 1829 году и велись зимой, когда холодный наружный воздух опускался вглубь и давал возможность работающим дышать.</a:t>
            </a:r>
          </a:p>
          <a:p>
            <a:pPr lvl="0" algn="just" fontAlgn="base">
              <a:spcBef>
                <a:spcPct val="0"/>
              </a:spcBef>
              <a:spcAft>
                <a:spcPct val="0"/>
              </a:spcAft>
            </a:pPr>
            <a:r>
              <a:rPr lang="ru-RU" sz="2000" dirty="0">
                <a:solidFill>
                  <a:srgbClr val="0070C0"/>
                </a:solidFill>
                <a:latin typeface="Arial" pitchFamily="34" charset="0"/>
                <a:ea typeface="Times New Roman" pitchFamily="18" charset="0"/>
                <a:cs typeface="Arial" pitchFamily="34" charset="0"/>
              </a:rPr>
              <a:t> Инициатором постройки был управляющий конторой Российско-Американской компании Федор Шергин.</a:t>
            </a:r>
            <a:endParaRPr lang="ru-RU" sz="2000" dirty="0">
              <a:solidFill>
                <a:srgbClr val="0070C0"/>
              </a:solidFill>
              <a:latin typeface="Arial" pitchFamily="34" charset="0"/>
            </a:endParaRPr>
          </a:p>
        </p:txBody>
      </p:sp>
    </p:spTree>
    <p:extLst>
      <p:ext uri="{BB962C8B-B14F-4D97-AF65-F5344CB8AC3E}">
        <p14:creationId xmlns:p14="http://schemas.microsoft.com/office/powerpoint/2010/main" val="413190210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FF00"/>
                </a:solidFill>
              </a:rPr>
              <a:t>Флаг</a:t>
            </a:r>
            <a:r>
              <a:rPr lang="ru-RU" dirty="0">
                <a:solidFill>
                  <a:srgbClr val="FFFF00"/>
                </a:solidFill>
              </a:rPr>
              <a:t> и </a:t>
            </a:r>
            <a:r>
              <a:rPr lang="ru-RU" b="1" dirty="0">
                <a:solidFill>
                  <a:srgbClr val="FFFF00"/>
                </a:solidFill>
              </a:rPr>
              <a:t>герб</a:t>
            </a:r>
            <a:r>
              <a:rPr lang="ru-RU" dirty="0">
                <a:solidFill>
                  <a:srgbClr val="FFFF00"/>
                </a:solidFill>
              </a:rPr>
              <a:t> </a:t>
            </a:r>
            <a:r>
              <a:rPr lang="ru-RU" b="1" dirty="0">
                <a:solidFill>
                  <a:srgbClr val="FFFF00"/>
                </a:solidFill>
              </a:rPr>
              <a:t>Чувашской</a:t>
            </a:r>
            <a:r>
              <a:rPr lang="ru-RU" dirty="0">
                <a:solidFill>
                  <a:srgbClr val="FFFF00"/>
                </a:solidFill>
              </a:rPr>
              <a:t> </a:t>
            </a:r>
            <a:r>
              <a:rPr lang="ru-RU" b="1" dirty="0">
                <a:solidFill>
                  <a:srgbClr val="FFFF00"/>
                </a:solidFill>
              </a:rPr>
              <a:t>республики</a:t>
            </a:r>
            <a:endParaRPr lang="ru-RU" dirty="0">
              <a:solidFill>
                <a:srgbClr val="FFFF00"/>
              </a:solidFill>
            </a:endParaRPr>
          </a:p>
        </p:txBody>
      </p:sp>
      <p:sp>
        <p:nvSpPr>
          <p:cNvPr id="3" name="Объект 2"/>
          <p:cNvSpPr>
            <a:spLocks noGrp="1"/>
          </p:cNvSpPr>
          <p:nvPr>
            <p:ph idx="1"/>
          </p:nvPr>
        </p:nvSpPr>
        <p:spPr/>
        <p:txBody>
          <a:bodyPr/>
          <a:lstStyle/>
          <a:p>
            <a:endParaRPr lang="ru-RU" dirty="0"/>
          </a:p>
        </p:txBody>
      </p:sp>
      <p:pic>
        <p:nvPicPr>
          <p:cNvPr id="2050" name="Picture 2" descr="L:\Чувашия\simbo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357" y="1698171"/>
            <a:ext cx="6221186" cy="439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84068"/>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 шахты Шергина">
            <a:hlinkClick r:id="rId2" tooltip="&quot;Рисунок шахты&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2749" y="863599"/>
            <a:ext cx="2657022" cy="4165601"/>
          </a:xfrm>
          <a:prstGeom prst="rect">
            <a:avLst/>
          </a:prstGeom>
          <a:noFill/>
          <a:ln>
            <a:noFill/>
          </a:ln>
        </p:spPr>
      </p:pic>
      <p:sp>
        <p:nvSpPr>
          <p:cNvPr id="3" name="Прямоугольник 2"/>
          <p:cNvSpPr/>
          <p:nvPr/>
        </p:nvSpPr>
        <p:spPr>
          <a:xfrm>
            <a:off x="3494314" y="863597"/>
            <a:ext cx="8429461" cy="4401205"/>
          </a:xfrm>
          <a:prstGeom prst="rect">
            <a:avLst/>
          </a:prstGeom>
        </p:spPr>
        <p:txBody>
          <a:bodyPr wrap="square">
            <a:spAutoFit/>
          </a:bodyPr>
          <a:lstStyle/>
          <a:p>
            <a:pPr lvl="0" algn="just" fontAlgn="base">
              <a:spcBef>
                <a:spcPct val="0"/>
              </a:spcBef>
              <a:spcAft>
                <a:spcPct val="0"/>
              </a:spcAft>
            </a:pPr>
            <a:r>
              <a:rPr lang="ru-RU" sz="2000" dirty="0">
                <a:solidFill>
                  <a:srgbClr val="7030A0"/>
                </a:solidFill>
                <a:latin typeface="Arial" pitchFamily="34" charset="0"/>
                <a:ea typeface="Times New Roman" pitchFamily="18" charset="0"/>
                <a:cs typeface="Arial" pitchFamily="34" charset="0"/>
              </a:rPr>
              <a:t>Во дворе деревянного здания бывшей школы на углу улиц </a:t>
            </a:r>
          </a:p>
          <a:p>
            <a:pPr lvl="0" algn="just" fontAlgn="base">
              <a:spcBef>
                <a:spcPct val="0"/>
              </a:spcBef>
              <a:spcAft>
                <a:spcPct val="0"/>
              </a:spcAft>
            </a:pPr>
            <a:r>
              <a:rPr lang="ru-RU" sz="2000" dirty="0">
                <a:solidFill>
                  <a:srgbClr val="7030A0"/>
                </a:solidFill>
                <a:latin typeface="Arial" pitchFamily="34" charset="0"/>
                <a:ea typeface="Times New Roman" pitchFamily="18" charset="0"/>
                <a:cs typeface="Arial" pitchFamily="34" charset="0"/>
              </a:rPr>
              <a:t>Ярославского и Кулаковского в Якутске стоит под дощатой </a:t>
            </a:r>
            <a:r>
              <a:rPr lang="ru-RU" sz="2000" dirty="0" smtClean="0">
                <a:solidFill>
                  <a:srgbClr val="7030A0"/>
                </a:solidFill>
                <a:latin typeface="Arial" pitchFamily="34" charset="0"/>
                <a:ea typeface="Times New Roman" pitchFamily="18" charset="0"/>
                <a:cs typeface="Arial" pitchFamily="34" charset="0"/>
              </a:rPr>
              <a:t>кровлей  </a:t>
            </a:r>
            <a:r>
              <a:rPr lang="ru-RU" sz="2000" dirty="0">
                <a:solidFill>
                  <a:srgbClr val="7030A0"/>
                </a:solidFill>
                <a:latin typeface="Arial" pitchFamily="34" charset="0"/>
                <a:ea typeface="Times New Roman" pitchFamily="18" charset="0"/>
                <a:cs typeface="Arial" pitchFamily="34" charset="0"/>
              </a:rPr>
              <a:t>невзрачный бревенчатый сруб. На стенке его укреплена надпись: </a:t>
            </a:r>
          </a:p>
          <a:p>
            <a:pPr lvl="0" algn="just" fontAlgn="base">
              <a:spcBef>
                <a:spcPct val="0"/>
              </a:spcBef>
              <a:spcAft>
                <a:spcPct val="0"/>
              </a:spcAft>
            </a:pPr>
            <a:r>
              <a:rPr lang="ru-RU" sz="2000" dirty="0">
                <a:solidFill>
                  <a:srgbClr val="7030A0"/>
                </a:solidFill>
                <a:latin typeface="Arial" pitchFamily="34" charset="0"/>
                <a:ea typeface="Times New Roman" pitchFamily="18" charset="0"/>
                <a:cs typeface="Arial" pitchFamily="34" charset="0"/>
              </a:rPr>
              <a:t>"Исторический памятник - шахта Шергина. Охраняется государством". </a:t>
            </a:r>
          </a:p>
          <a:p>
            <a:pPr lvl="0" algn="just" fontAlgn="base">
              <a:spcBef>
                <a:spcPct val="0"/>
              </a:spcBef>
              <a:spcAft>
                <a:spcPct val="0"/>
              </a:spcAft>
            </a:pPr>
            <a:r>
              <a:rPr lang="ru-RU" sz="2000" dirty="0">
                <a:solidFill>
                  <a:srgbClr val="7030A0"/>
                </a:solidFill>
                <a:latin typeface="Arial" pitchFamily="34" charset="0"/>
                <a:ea typeface="Times New Roman" pitchFamily="18" charset="0"/>
                <a:cs typeface="Arial" pitchFamily="34" charset="0"/>
              </a:rPr>
              <a:t>Внутри сруба - большой люк, закрытый двухстворчатой крышкой. </a:t>
            </a:r>
          </a:p>
          <a:p>
            <a:pPr lvl="0" algn="just" fontAlgn="base">
              <a:spcBef>
                <a:spcPct val="0"/>
              </a:spcBef>
              <a:spcAft>
                <a:spcPct val="0"/>
              </a:spcAft>
            </a:pPr>
            <a:r>
              <a:rPr lang="ru-RU" sz="2000" dirty="0">
                <a:solidFill>
                  <a:srgbClr val="7030A0"/>
                </a:solidFill>
                <a:latin typeface="Arial" pitchFamily="34" charset="0"/>
                <a:ea typeface="Times New Roman" pitchFamily="18" charset="0"/>
                <a:cs typeface="Arial" pitchFamily="34" charset="0"/>
              </a:rPr>
              <a:t>Под ней - вертикальная шахта глубиной около ста семнадцати метров. </a:t>
            </a:r>
          </a:p>
          <a:p>
            <a:pPr lvl="0" algn="just" fontAlgn="base">
              <a:spcBef>
                <a:spcPct val="0"/>
              </a:spcBef>
              <a:spcAft>
                <a:spcPct val="0"/>
              </a:spcAft>
            </a:pPr>
            <a:r>
              <a:rPr lang="ru-RU" sz="2000" dirty="0">
                <a:solidFill>
                  <a:srgbClr val="7030A0"/>
                </a:solidFill>
                <a:latin typeface="Arial" pitchFamily="34" charset="0"/>
                <a:ea typeface="Times New Roman" pitchFamily="18" charset="0"/>
                <a:cs typeface="Arial" pitchFamily="34" charset="0"/>
              </a:rPr>
              <a:t>Ствол шахты закреплен сплошным срубом из лиственничных бревен </a:t>
            </a:r>
          </a:p>
          <a:p>
            <a:pPr lvl="0" algn="just" fontAlgn="base">
              <a:spcBef>
                <a:spcPct val="0"/>
              </a:spcBef>
              <a:spcAft>
                <a:spcPct val="0"/>
              </a:spcAft>
            </a:pPr>
            <a:r>
              <a:rPr lang="ru-RU" sz="2000" dirty="0">
                <a:solidFill>
                  <a:srgbClr val="7030A0"/>
                </a:solidFill>
                <a:latin typeface="Arial" pitchFamily="34" charset="0"/>
                <a:ea typeface="Times New Roman" pitchFamily="18" charset="0"/>
                <a:cs typeface="Arial" pitchFamily="34" charset="0"/>
              </a:rPr>
              <a:t>от ее устья до глубины 52 м. Такая же крепь имеется на глубине </a:t>
            </a:r>
          </a:p>
          <a:p>
            <a:pPr lvl="0" algn="just" fontAlgn="base">
              <a:spcBef>
                <a:spcPct val="0"/>
              </a:spcBef>
              <a:spcAft>
                <a:spcPct val="0"/>
              </a:spcAft>
            </a:pPr>
            <a:r>
              <a:rPr lang="ru-RU" sz="2000" dirty="0">
                <a:solidFill>
                  <a:srgbClr val="7030A0"/>
                </a:solidFill>
                <a:latin typeface="Arial" pitchFamily="34" charset="0"/>
                <a:ea typeface="Times New Roman" pitchFamily="18" charset="0"/>
                <a:cs typeface="Arial" pitchFamily="34" charset="0"/>
              </a:rPr>
              <a:t>от 74 до 79 м. Размеры шахты Шергина уменьшаются с глубиной. </a:t>
            </a:r>
          </a:p>
          <a:p>
            <a:pPr lvl="0" algn="just" fontAlgn="base">
              <a:spcBef>
                <a:spcPct val="0"/>
              </a:spcBef>
              <a:spcAft>
                <a:spcPct val="0"/>
              </a:spcAft>
            </a:pPr>
            <a:r>
              <a:rPr lang="ru-RU" sz="2000" dirty="0">
                <a:solidFill>
                  <a:srgbClr val="7030A0"/>
                </a:solidFill>
                <a:latin typeface="Arial" pitchFamily="34" charset="0"/>
                <a:ea typeface="Times New Roman" pitchFamily="18" charset="0"/>
                <a:cs typeface="Arial" pitchFamily="34" charset="0"/>
              </a:rPr>
              <a:t>Верхняя часть ствола шахты до глубины 1,4 м имеет сечение 3х3 м. </a:t>
            </a:r>
          </a:p>
          <a:p>
            <a:pPr lvl="0" algn="just" fontAlgn="base">
              <a:spcBef>
                <a:spcPct val="0"/>
              </a:spcBef>
              <a:spcAft>
                <a:spcPct val="0"/>
              </a:spcAft>
            </a:pPr>
            <a:r>
              <a:rPr lang="ru-RU" sz="2000" dirty="0">
                <a:solidFill>
                  <a:srgbClr val="7030A0"/>
                </a:solidFill>
                <a:latin typeface="Arial" pitchFamily="34" charset="0"/>
                <a:ea typeface="Times New Roman" pitchFamily="18" charset="0"/>
                <a:cs typeface="Arial" pitchFamily="34" charset="0"/>
              </a:rPr>
              <a:t>Ниже полутораметрового уровня ствол имеет сечение 1,6х1,6 м, </a:t>
            </a:r>
          </a:p>
          <a:p>
            <a:pPr lvl="0" algn="just" fontAlgn="base">
              <a:spcBef>
                <a:spcPct val="0"/>
              </a:spcBef>
              <a:spcAft>
                <a:spcPct val="0"/>
              </a:spcAft>
            </a:pPr>
            <a:r>
              <a:rPr lang="ru-RU" sz="2000" dirty="0">
                <a:solidFill>
                  <a:srgbClr val="7030A0"/>
                </a:solidFill>
                <a:latin typeface="Arial" pitchFamily="34" charset="0"/>
                <a:ea typeface="Times New Roman" pitchFamily="18" charset="0"/>
                <a:cs typeface="Arial" pitchFamily="34" charset="0"/>
              </a:rPr>
              <a:t>а глубже 110 м шахта несколько сужается.</a:t>
            </a:r>
            <a:endParaRPr lang="ru-RU" sz="2000" dirty="0">
              <a:solidFill>
                <a:srgbClr val="7030A0"/>
              </a:solidFill>
              <a:latin typeface="Arial" pitchFamily="34" charset="0"/>
            </a:endParaRPr>
          </a:p>
        </p:txBody>
      </p:sp>
    </p:spTree>
    <p:extLst>
      <p:ext uri="{BB962C8B-B14F-4D97-AF65-F5344CB8AC3E}">
        <p14:creationId xmlns:p14="http://schemas.microsoft.com/office/powerpoint/2010/main" val="787841127"/>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шахта Шергина в наши дни. Якутск">
            <a:hlinkClick r:id="rId2" tooltip="&quot;Шахта в наши дни. Якутск&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70072" y="2385182"/>
            <a:ext cx="6223000" cy="4227890"/>
          </a:xfrm>
          <a:prstGeom prst="rect">
            <a:avLst/>
          </a:prstGeom>
          <a:noFill/>
          <a:ln>
            <a:noFill/>
          </a:ln>
        </p:spPr>
      </p:pic>
      <p:sp>
        <p:nvSpPr>
          <p:cNvPr id="1025" name="Rectangle 1"/>
          <p:cNvSpPr>
            <a:spLocks noChangeArrowheads="1"/>
          </p:cNvSpPr>
          <p:nvPr/>
        </p:nvSpPr>
        <p:spPr bwMode="auto">
          <a:xfrm>
            <a:off x="169333" y="160887"/>
            <a:ext cx="11565167"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Шахта Шергина повсеместно  признана колыбелью геокриологии (мерзлотоведения)!</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За все время ее существования на глубине колодца побывали лишь несколько человек.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При огромном риске их спускали туда на пеньковом канате  через специально построенный</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в оголовке шахты ворот. Официально дно колодца последний раз посещалось в 1934 году.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При таинственных обстоятельствах в 1942 году трос спускового устройства оборвался</a:t>
            </a:r>
            <a:r>
              <a:rPr kumimoji="0" lang="ru-RU" sz="2000" b="0" i="0" u="none" strike="noStrike" cap="none" normalizeH="0" baseline="0" dirty="0" smtClean="0">
                <a:ln>
                  <a:noFill/>
                </a:ln>
                <a:solidFill>
                  <a:srgbClr val="C00000"/>
                </a:solidFill>
                <a:effectLst/>
                <a:latin typeface="Calibri"/>
                <a:ea typeface="Times New Roman" pitchFamily="18" charset="0"/>
                <a:cs typeface="Arial" pitchFamily="34" charset="0"/>
              </a:rPr>
              <a:t>…</a:t>
            </a:r>
            <a:endParaRPr kumimoji="0" lang="ru-RU" sz="2000" b="0" i="0" u="none" strike="noStrike" cap="none" normalizeH="0" baseline="0" dirty="0" smtClean="0">
              <a:ln>
                <a:noFill/>
              </a:ln>
              <a:solidFill>
                <a:srgbClr val="C00000"/>
              </a:solidFill>
              <a:effectLst/>
              <a:latin typeface="Arial" pitchFamily="34" charset="0"/>
            </a:endParaRPr>
          </a:p>
        </p:txBody>
      </p:sp>
      <p:sp>
        <p:nvSpPr>
          <p:cNvPr id="3" name="Заголовок 2"/>
          <p:cNvSpPr>
            <a:spLocks noGrp="1"/>
          </p:cNvSpPr>
          <p:nvPr>
            <p:ph type="title"/>
          </p:nvPr>
        </p:nvSpPr>
        <p:spPr/>
        <p:txBody>
          <a:bodyPr/>
          <a:lstStyle/>
          <a:p>
            <a:endParaRPr lang="ru-RU" dirty="0"/>
          </a:p>
        </p:txBody>
      </p:sp>
      <p:sp>
        <p:nvSpPr>
          <p:cNvPr id="4" name="Текст 3"/>
          <p:cNvSpPr>
            <a:spLocks noGrp="1"/>
          </p:cNvSpPr>
          <p:nvPr>
            <p:ph type="body" idx="1"/>
          </p:nvPr>
        </p:nvSpPr>
        <p:spPr>
          <a:xfrm>
            <a:off x="538844" y="4267200"/>
            <a:ext cx="4180114" cy="1513114"/>
          </a:xfrm>
        </p:spPr>
        <p:txBody>
          <a:bodyPr/>
          <a:lstStyle/>
          <a:p>
            <a:r>
              <a:rPr lang="ru-RU" dirty="0" smtClean="0">
                <a:solidFill>
                  <a:srgbClr val="002060"/>
                </a:solidFill>
              </a:rPr>
              <a:t>Так выглядит шахта </a:t>
            </a:r>
            <a:r>
              <a:rPr lang="ru-RU" dirty="0" err="1" smtClean="0">
                <a:solidFill>
                  <a:srgbClr val="002060"/>
                </a:solidFill>
              </a:rPr>
              <a:t>Шерлинга</a:t>
            </a:r>
            <a:r>
              <a:rPr lang="ru-RU" dirty="0" smtClean="0">
                <a:solidFill>
                  <a:srgbClr val="002060"/>
                </a:solidFill>
              </a:rPr>
              <a:t> сейчас</a:t>
            </a:r>
            <a:endParaRPr lang="ru-RU" dirty="0">
              <a:solidFill>
                <a:srgbClr val="002060"/>
              </a:solidFill>
            </a:endParaRPr>
          </a:p>
        </p:txBody>
      </p:sp>
    </p:spTree>
    <p:extLst>
      <p:ext uri="{BB962C8B-B14F-4D97-AF65-F5344CB8AC3E}">
        <p14:creationId xmlns:p14="http://schemas.microsoft.com/office/powerpoint/2010/main" val="1772810763"/>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425003" y="450409"/>
            <a:ext cx="1093811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В 1915 г. </a:t>
            </a:r>
            <a:r>
              <a:rPr lang="ru-RU" sz="2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я</a:t>
            </a:r>
            <a:r>
              <a:rPr kumimoji="0" lang="ru-RU" sz="2000" b="0" i="0"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кутами было собрано 4261 руб. 25 коп. пожертвований</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и изготовлено 1640 теплых вещей для солдат на фронте. В обращении к населению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Якутской области говорилось: “…И мы, якуты, как дети единой матери России,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должны в дни всенародной скорби откликнуться на общее дело». Будучи мыслями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и чувствами за одно с ними, которые на полях сражений своею кровью запечатлевают</a:t>
            </a:r>
          </a:p>
          <a:p>
            <a:pPr algn="just" fontAlgn="base">
              <a:spcBef>
                <a:spcPct val="0"/>
              </a:spcBef>
              <a:spcAft>
                <a:spcPct val="0"/>
              </a:spcAft>
            </a:pPr>
            <a:r>
              <a:rPr lang="ru-RU" sz="2000" dirty="0">
                <a:solidFill>
                  <a:srgbClr val="0070C0"/>
                </a:solidFill>
                <a:latin typeface="Times New Roman" panose="02020603050405020304" pitchFamily="18" charset="0"/>
                <a:ea typeface="Arial Unicode MS" panose="020B0604020202020204" pitchFamily="34" charset="-128"/>
                <a:cs typeface="Times New Roman" panose="02020603050405020304" pitchFamily="18" charset="0"/>
              </a:rPr>
              <a:t>этот трогательный и глубоко патриотический поступок людей, которые сами нуждались в сочувствии и помощи, произвел неизгладимое впечатление на общественность, что сам император Николай II написал “сердечно благодарю”.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endParaRPr kumimoji="0" lang="ru-RU" sz="2000" b="0" i="0" u="none" strike="noStrike" cap="none" normalizeH="0" baseline="0" dirty="0" smtClean="0">
              <a:ln>
                <a:noFill/>
              </a:ln>
              <a:solidFill>
                <a:srgbClr val="0070C0"/>
              </a:solidFill>
              <a:effectLst/>
              <a:latin typeface="Arial" pitchFamily="34" charset="0"/>
            </a:endParaRPr>
          </a:p>
        </p:txBody>
      </p:sp>
      <p:pic>
        <p:nvPicPr>
          <p:cNvPr id="4" name="Рисунок 3" descr="Якутские казаки на охоте">
            <a:hlinkClick r:id="rId2" tooltip="&quot;Якутские казаки на охоте&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98265" y="3116687"/>
            <a:ext cx="5064848" cy="3651161"/>
          </a:xfrm>
          <a:prstGeom prst="rect">
            <a:avLst/>
          </a:prstGeom>
          <a:noFill/>
          <a:ln>
            <a:noFill/>
          </a:ln>
        </p:spPr>
      </p:pic>
    </p:spTree>
    <p:extLst>
      <p:ext uri="{BB962C8B-B14F-4D97-AF65-F5344CB8AC3E}">
        <p14:creationId xmlns:p14="http://schemas.microsoft.com/office/powerpoint/2010/main" val="4100759"/>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normAutofit/>
          </a:bodyPr>
          <a:lstStyle/>
          <a:p>
            <a:r>
              <a:rPr lang="ru-RU" sz="9600" b="1" dirty="0">
                <a:solidFill>
                  <a:srgbClr val="FF0000"/>
                </a:solidFill>
              </a:rPr>
              <a:t>Красоты Якутии</a:t>
            </a:r>
            <a:endParaRPr lang="ru-RU" sz="9600" dirty="0"/>
          </a:p>
        </p:txBody>
      </p:sp>
    </p:spTree>
    <p:extLst>
      <p:ext uri="{BB962C8B-B14F-4D97-AF65-F5344CB8AC3E}">
        <p14:creationId xmlns:p14="http://schemas.microsoft.com/office/powerpoint/2010/main" val="1650410615"/>
      </p:ext>
    </p:extLst>
  </p:cSld>
  <p:clrMapOvr>
    <a:masterClrMapping/>
  </p:clrMapOvr>
  <p:transition spd="slow">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8770" y="152400"/>
            <a:ext cx="5083629" cy="990600"/>
          </a:xfrm>
        </p:spPr>
        <p:txBody>
          <a:bodyPr/>
          <a:lstStyle/>
          <a:p>
            <a:endParaRPr lang="ru-RU" b="1" dirty="0">
              <a:solidFill>
                <a:srgbClr val="FF0000"/>
              </a:solidFill>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351813" y="240350"/>
            <a:ext cx="5725886" cy="3828163"/>
          </a:xfrm>
        </p:spPr>
      </p:pic>
      <p:pic>
        <p:nvPicPr>
          <p:cNvPr id="5" name="Объект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21817" y="175154"/>
            <a:ext cx="5266712" cy="3727375"/>
          </a:xfrm>
        </p:spPr>
      </p:pic>
      <p:pic>
        <p:nvPicPr>
          <p:cNvPr id="6"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068513"/>
            <a:ext cx="4980213" cy="2789487"/>
          </a:xfrm>
          <a:prstGeom prst="rect">
            <a:avLst/>
          </a:prstGeom>
        </p:spPr>
      </p:pic>
      <p:pic>
        <p:nvPicPr>
          <p:cNvPr id="7" name="Объект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1914" y="3837288"/>
            <a:ext cx="4533900" cy="3020711"/>
          </a:xfrm>
          <a:prstGeom prst="rect">
            <a:avLst/>
          </a:prstGeom>
        </p:spPr>
      </p:pic>
    </p:spTree>
    <p:extLst>
      <p:ext uri="{BB962C8B-B14F-4D97-AF65-F5344CB8AC3E}">
        <p14:creationId xmlns:p14="http://schemas.microsoft.com/office/powerpoint/2010/main" val="178721022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831273" y="641269"/>
            <a:ext cx="10561251" cy="3477875"/>
          </a:xfrm>
          <a:prstGeom prst="rect">
            <a:avLst/>
          </a:prstGeom>
        </p:spPr>
        <p:txBody>
          <a:bodyPr wrap="square">
            <a:spAutoFit/>
          </a:bodyPr>
          <a:lstStyle/>
          <a:p>
            <a:r>
              <a:rPr lang="ru-RU" sz="2000" b="1" dirty="0">
                <a:solidFill>
                  <a:schemeClr val="tx1">
                    <a:lumMod val="95000"/>
                    <a:lumOff val="5000"/>
                  </a:schemeClr>
                </a:solidFill>
                <a:latin typeface="Arial" panose="020B0604020202020204" pitchFamily="34" charset="0"/>
              </a:rPr>
              <a:t>Якутия – алмазный край. Здесь добывают примерно четверть всех алмазов в мире, причем по чистоте якутские алмазы ценятся специалистами намного выше </a:t>
            </a:r>
            <a:r>
              <a:rPr lang="ru-RU" sz="2000" b="1" dirty="0" smtClean="0">
                <a:solidFill>
                  <a:schemeClr val="tx1">
                    <a:lumMod val="95000"/>
                    <a:lumOff val="5000"/>
                  </a:schemeClr>
                </a:solidFill>
                <a:latin typeface="Arial" panose="020B0604020202020204" pitchFamily="34" charset="0"/>
              </a:rPr>
              <a:t>других.</a:t>
            </a:r>
            <a:endParaRPr lang="ru-RU" sz="2000" b="1" dirty="0">
              <a:solidFill>
                <a:schemeClr val="tx1">
                  <a:lumMod val="95000"/>
                  <a:lumOff val="5000"/>
                </a:schemeClr>
              </a:solidFill>
              <a:latin typeface="Arial" panose="020B0604020202020204" pitchFamily="34" charset="0"/>
            </a:endParaRPr>
          </a:p>
          <a:p>
            <a:r>
              <a:rPr lang="ru-RU" sz="2000" b="1" dirty="0">
                <a:solidFill>
                  <a:schemeClr val="tx1">
                    <a:lumMod val="95000"/>
                    <a:lumOff val="5000"/>
                  </a:schemeClr>
                </a:solidFill>
                <a:latin typeface="Arial" panose="020B0604020202020204" pitchFamily="34" charset="0"/>
              </a:rPr>
              <a:t>Основное богатство республики – алмазы, «волшебные камни огня». Недаром ее называют «Алмазной Якутией» - «алмазной» является треть ее территории, примерно 980 тысяч км2. По мнению экспертов, алмазное сырье здесь одно из лучших в мире и стоит дороже, чем в других странах.</a:t>
            </a:r>
          </a:p>
          <a:p>
            <a:r>
              <a:rPr lang="ru-RU" sz="2000" b="1" dirty="0">
                <a:solidFill>
                  <a:schemeClr val="tx1">
                    <a:lumMod val="95000"/>
                    <a:lumOff val="5000"/>
                  </a:schemeClr>
                </a:solidFill>
                <a:latin typeface="Arial" panose="020B0604020202020204" pitchFamily="34" charset="0"/>
              </a:rPr>
              <a:t>Открытие алмазов в Якутии является одним из крупнейших событий 20 века. Первый якутский алмаз был обнаружен 7 августа 1949 года геологической партией Г. X. </a:t>
            </a:r>
            <a:r>
              <a:rPr lang="ru-RU" sz="2000" b="1" dirty="0" err="1">
                <a:solidFill>
                  <a:schemeClr val="tx1">
                    <a:lumMod val="95000"/>
                    <a:lumOff val="5000"/>
                  </a:schemeClr>
                </a:solidFill>
                <a:latin typeface="Arial" panose="020B0604020202020204" pitchFamily="34" charset="0"/>
              </a:rPr>
              <a:t>Файнштейна</a:t>
            </a:r>
            <a:r>
              <a:rPr lang="ru-RU" sz="2000" b="1" dirty="0">
                <a:solidFill>
                  <a:schemeClr val="tx1">
                    <a:lumMod val="95000"/>
                    <a:lumOff val="5000"/>
                  </a:schemeClr>
                </a:solidFill>
                <a:latin typeface="Arial" panose="020B0604020202020204" pitchFamily="34" charset="0"/>
              </a:rPr>
              <a:t> на косе Соколиной у поселка Крестях </a:t>
            </a:r>
            <a:r>
              <a:rPr lang="ru-RU" sz="2000" b="1" dirty="0" err="1">
                <a:solidFill>
                  <a:schemeClr val="tx1">
                    <a:lumMod val="95000"/>
                    <a:lumOff val="5000"/>
                  </a:schemeClr>
                </a:solidFill>
                <a:latin typeface="Arial" panose="020B0604020202020204" pitchFamily="34" charset="0"/>
              </a:rPr>
              <a:t>Сунтарского</a:t>
            </a:r>
            <a:r>
              <a:rPr lang="ru-RU" sz="2000" b="1" dirty="0">
                <a:solidFill>
                  <a:schemeClr val="tx1">
                    <a:lumMod val="95000"/>
                    <a:lumOff val="5000"/>
                  </a:schemeClr>
                </a:solidFill>
                <a:latin typeface="Arial" panose="020B0604020202020204" pitchFamily="34" charset="0"/>
              </a:rPr>
              <a:t> улуса.</a:t>
            </a:r>
            <a:endParaRPr lang="ru-RU" sz="2000" b="1" i="0" dirty="0">
              <a:solidFill>
                <a:schemeClr val="tx1">
                  <a:lumMod val="95000"/>
                  <a:lumOff val="5000"/>
                </a:schemeClr>
              </a:solidFill>
              <a:effectLst/>
              <a:latin typeface="Arial" panose="020B0604020202020204" pitchFamily="34" charset="0"/>
            </a:endParaRPr>
          </a:p>
        </p:txBody>
      </p:sp>
      <p:pic>
        <p:nvPicPr>
          <p:cNvPr id="1026" name="Picture 2" descr="C:\Documents and Settings\Uch2\Рабочий стол\003000060306.jpg"/>
          <p:cNvPicPr>
            <a:picLocks noGrp="1" noChangeAspect="1" noChangeArrowheads="1"/>
          </p:cNvPicPr>
          <p:nvPr>
            <p:ph sz="quarter" idx="1"/>
          </p:nvPr>
        </p:nvPicPr>
        <p:blipFill>
          <a:blip r:embed="rId2"/>
          <a:srcRect/>
          <a:stretch>
            <a:fillRect/>
          </a:stretch>
        </p:blipFill>
        <p:spPr bwMode="auto">
          <a:xfrm>
            <a:off x="4560126" y="4070268"/>
            <a:ext cx="2490849" cy="2490849"/>
          </a:xfrm>
          <a:prstGeom prst="rect">
            <a:avLst/>
          </a:prstGeom>
          <a:noFill/>
        </p:spPr>
      </p:pic>
    </p:spTree>
    <p:extLst>
      <p:ext uri="{BB962C8B-B14F-4D97-AF65-F5344CB8AC3E}">
        <p14:creationId xmlns:p14="http://schemas.microsoft.com/office/powerpoint/2010/main" val="1492309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03169"/>
            <a:ext cx="11919857" cy="6554128"/>
          </a:xfrm>
          <a:prstGeom prst="rect">
            <a:avLst/>
          </a:prstGeom>
        </p:spPr>
      </p:pic>
    </p:spTree>
    <p:extLst>
      <p:ext uri="{BB962C8B-B14F-4D97-AF65-F5344CB8AC3E}">
        <p14:creationId xmlns:p14="http://schemas.microsoft.com/office/powerpoint/2010/main" val="2872353546"/>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solidFill>
                  <a:srgbClr val="FF0000"/>
                </a:solidFill>
              </a:rPr>
              <a:t>Чувашия на географической карте</a:t>
            </a:r>
            <a:endParaRPr lang="ru-RU" sz="4000" b="1" dirty="0">
              <a:solidFill>
                <a:srgbClr val="FF0000"/>
              </a:solidFill>
            </a:endParaRPr>
          </a:p>
        </p:txBody>
      </p:sp>
      <p:pic>
        <p:nvPicPr>
          <p:cNvPr id="1026" name="Picture 2" descr="L:\Чувашия\karta_chuvashii-422x4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8128" y="1338941"/>
            <a:ext cx="6384471" cy="522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444986"/>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6600" b="1" dirty="0" smtClean="0">
                <a:solidFill>
                  <a:srgbClr val="FFFF00"/>
                </a:solidFill>
              </a:rPr>
              <a:t/>
            </a:r>
            <a:br>
              <a:rPr lang="ru-RU" sz="6600" b="1" dirty="0" smtClean="0">
                <a:solidFill>
                  <a:srgbClr val="FFFF00"/>
                </a:solidFill>
              </a:rPr>
            </a:br>
            <a:r>
              <a:rPr lang="ru-RU" sz="6600" b="1" dirty="0">
                <a:solidFill>
                  <a:srgbClr val="FFFF00"/>
                </a:solidFill>
              </a:rPr>
              <a:t/>
            </a:r>
            <a:br>
              <a:rPr lang="ru-RU" sz="6600" b="1" dirty="0">
                <a:solidFill>
                  <a:srgbClr val="FFFF00"/>
                </a:solidFill>
              </a:rPr>
            </a:br>
            <a:r>
              <a:rPr lang="ru-RU" sz="6600" b="1" dirty="0" smtClean="0">
                <a:solidFill>
                  <a:srgbClr val="FFFF00"/>
                </a:solidFill>
              </a:rPr>
              <a:t/>
            </a:r>
            <a:br>
              <a:rPr lang="ru-RU" sz="6600" b="1" dirty="0" smtClean="0">
                <a:solidFill>
                  <a:srgbClr val="FFFF00"/>
                </a:solidFill>
              </a:rPr>
            </a:br>
            <a:r>
              <a:rPr lang="ru-RU" sz="6600" b="1" dirty="0">
                <a:solidFill>
                  <a:srgbClr val="FFFF00"/>
                </a:solidFill>
              </a:rPr>
              <a:t/>
            </a:r>
            <a:br>
              <a:rPr lang="ru-RU" sz="6600" b="1" dirty="0">
                <a:solidFill>
                  <a:srgbClr val="FFFF00"/>
                </a:solidFill>
              </a:rPr>
            </a:br>
            <a:r>
              <a:rPr lang="ru-RU" sz="6600" b="1" dirty="0" smtClean="0">
                <a:solidFill>
                  <a:srgbClr val="FFFF00"/>
                </a:solidFill>
              </a:rPr>
              <a:t/>
            </a:r>
            <a:br>
              <a:rPr lang="ru-RU" sz="6600" b="1" dirty="0" smtClean="0">
                <a:solidFill>
                  <a:srgbClr val="FFFF00"/>
                </a:solidFill>
              </a:rPr>
            </a:br>
            <a:r>
              <a:rPr lang="ru-RU" sz="6600" b="1" dirty="0">
                <a:solidFill>
                  <a:srgbClr val="FFFF00"/>
                </a:solidFill>
              </a:rPr>
              <a:t/>
            </a:r>
            <a:br>
              <a:rPr lang="ru-RU" sz="6600" b="1" dirty="0">
                <a:solidFill>
                  <a:srgbClr val="FFFF00"/>
                </a:solidFill>
              </a:rPr>
            </a:br>
            <a:r>
              <a:rPr lang="ru-RU" sz="6600" b="1" dirty="0" smtClean="0">
                <a:solidFill>
                  <a:srgbClr val="FFFF00"/>
                </a:solidFill>
              </a:rPr>
              <a:t/>
            </a:r>
            <a:br>
              <a:rPr lang="ru-RU" sz="6600" b="1" dirty="0" smtClean="0">
                <a:solidFill>
                  <a:srgbClr val="FFFF00"/>
                </a:solidFill>
              </a:rPr>
            </a:br>
            <a:r>
              <a:rPr lang="ru-RU" sz="6600" b="1" dirty="0">
                <a:solidFill>
                  <a:srgbClr val="FFFF00"/>
                </a:solidFill>
              </a:rPr>
              <a:t/>
            </a:r>
            <a:br>
              <a:rPr lang="ru-RU" sz="6600" b="1" dirty="0">
                <a:solidFill>
                  <a:srgbClr val="FFFF00"/>
                </a:solidFill>
              </a:rPr>
            </a:br>
            <a:r>
              <a:rPr lang="ru-RU" sz="6600" b="1" dirty="0" smtClean="0">
                <a:solidFill>
                  <a:srgbClr val="FFFF00"/>
                </a:solidFill>
              </a:rPr>
              <a:t/>
            </a:r>
            <a:br>
              <a:rPr lang="ru-RU" sz="6600" b="1" dirty="0" smtClean="0">
                <a:solidFill>
                  <a:srgbClr val="FFFF00"/>
                </a:solidFill>
              </a:rPr>
            </a:br>
            <a:r>
              <a:rPr lang="ru-RU" sz="6600" b="1" dirty="0" smtClean="0">
                <a:solidFill>
                  <a:srgbClr val="FFC000"/>
                </a:solidFill>
              </a:rPr>
              <a:t>Праздники</a:t>
            </a:r>
            <a:r>
              <a:rPr lang="ru-RU" sz="6600" b="1" dirty="0">
                <a:solidFill>
                  <a:srgbClr val="FFC000"/>
                </a:solidFill>
              </a:rPr>
              <a:t>, обряды и традиции Чувашии</a:t>
            </a:r>
            <a:r>
              <a:rPr lang="ru-RU" sz="6600" dirty="0">
                <a:solidFill>
                  <a:srgbClr val="FFC000"/>
                </a:solidFill>
              </a:rPr>
              <a:t/>
            </a:r>
            <a:br>
              <a:rPr lang="ru-RU" sz="6600" dirty="0">
                <a:solidFill>
                  <a:srgbClr val="FFC000"/>
                </a:solidFill>
              </a:rPr>
            </a:br>
            <a:endParaRPr lang="ru-RU" sz="6600" dirty="0">
              <a:solidFill>
                <a:srgbClr val="FFC000"/>
              </a:solidFill>
            </a:endParaRPr>
          </a:p>
        </p:txBody>
      </p:sp>
      <p:sp>
        <p:nvSpPr>
          <p:cNvPr id="3" name="Объект 2"/>
          <p:cNvSpPr>
            <a:spLocks noGrp="1"/>
          </p:cNvSpPr>
          <p:nvPr>
            <p:ph idx="1"/>
          </p:nvPr>
        </p:nvSpPr>
        <p:spPr>
          <a:xfrm>
            <a:off x="838200" y="2623279"/>
            <a:ext cx="10824148" cy="3777521"/>
          </a:xfrm>
        </p:spPr>
        <p:txBody>
          <a:bodyPr/>
          <a:lstStyle/>
          <a:p>
            <a:endParaRPr lang="ru-RU" dirty="0"/>
          </a:p>
        </p:txBody>
      </p:sp>
    </p:spTree>
    <p:extLst>
      <p:ext uri="{BB962C8B-B14F-4D97-AF65-F5344CB8AC3E}">
        <p14:creationId xmlns:p14="http://schemas.microsoft.com/office/powerpoint/2010/main" val="2419186021"/>
      </p:ext>
    </p:extLst>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a:solidFill>
                  <a:srgbClr val="002060"/>
                </a:solidFill>
              </a:rPr>
              <a:t>Обряды и праздники чувашей в прошлом были тесно связаны с их языческими религиозными воззрениями и строго соответствовали хозяйственно-земледельческому календарю</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774" y="2169383"/>
            <a:ext cx="4990737" cy="3066827"/>
          </a:xfr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279" y="2953062"/>
            <a:ext cx="6283820" cy="3465835"/>
          </a:xfrm>
          <a:prstGeom prst="rect">
            <a:avLst/>
          </a:prstGeom>
        </p:spPr>
      </p:pic>
    </p:spTree>
    <p:extLst>
      <p:ext uri="{BB962C8B-B14F-4D97-AF65-F5344CB8AC3E}">
        <p14:creationId xmlns:p14="http://schemas.microsoft.com/office/powerpoint/2010/main" val="3044440029"/>
      </p:ext>
    </p:extLst>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911" y="2019132"/>
            <a:ext cx="12057089" cy="978902"/>
          </a:xfrm>
        </p:spPr>
        <p:txBody>
          <a:bodyPr>
            <a:noAutofit/>
          </a:bodyPr>
          <a:lstStyle/>
          <a:p>
            <a:r>
              <a:rPr lang="ru-RU" sz="2000" dirty="0" smtClean="0">
                <a:solidFill>
                  <a:srgbClr val="FF0000"/>
                </a:solidFill>
              </a:rPr>
              <a:t>Чувашская </a:t>
            </a:r>
            <a:r>
              <a:rPr lang="ru-RU" sz="2000" dirty="0">
                <a:solidFill>
                  <a:srgbClr val="FF0000"/>
                </a:solidFill>
              </a:rPr>
              <a:t>женская рубаха (</a:t>
            </a:r>
            <a:r>
              <a:rPr lang="ru-RU" sz="2000" dirty="0" err="1">
                <a:solidFill>
                  <a:srgbClr val="FF0000"/>
                </a:solidFill>
              </a:rPr>
              <a:t>кепе</a:t>
            </a:r>
            <a:r>
              <a:rPr lang="ru-RU" sz="2000" dirty="0">
                <a:solidFill>
                  <a:srgbClr val="FF0000"/>
                </a:solidFill>
              </a:rPr>
              <a:t>) также относится к типу </a:t>
            </a:r>
            <a:r>
              <a:rPr lang="ru-RU" sz="2000" dirty="0" err="1">
                <a:solidFill>
                  <a:srgbClr val="FF0000"/>
                </a:solidFill>
              </a:rPr>
              <a:t>туникообразных</a:t>
            </a:r>
            <a:r>
              <a:rPr lang="ru-RU" sz="2000" dirty="0">
                <a:solidFill>
                  <a:srgbClr val="FF0000"/>
                </a:solidFill>
              </a:rPr>
              <a:t> рубах. Основное полотнище перекинуто со спины на грудь, с прямыми боковыми вставками, ластовицами и расшито обычно красным узором. С XVIII в. низовые чувашки шьют рубахи с оборками из покупных тканей. Поверх такого платья надевался передник без нагрудника из красной клетчатой ткани или расшитый квадратным узором.</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9042" y="3457680"/>
            <a:ext cx="2381869" cy="3118969"/>
          </a:xfrm>
          <a:prstGeom prst="rect">
            <a:avLst/>
          </a:prstGeom>
        </p:spPr>
      </p:pic>
      <p:pic>
        <p:nvPicPr>
          <p:cNvPr id="7" name="Объект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05731" y="3306815"/>
            <a:ext cx="4193499" cy="3420698"/>
          </a:xfrm>
        </p:spPr>
      </p:pic>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descr="http://firo04.firo.ru/wp-content/uploads/2010/10/%D0%91%D0%B5%D0%B7%D1%8B%D0%BC%D1%8F%D0%BD%D0%BD%D1%8B%D0%B9.bmp"/>
          <p:cNvSpPr>
            <a:spLocks noChangeAspect="1" noChangeArrowheads="1"/>
          </p:cNvSpPr>
          <p:nvPr/>
        </p:nvSpPr>
        <p:spPr bwMode="auto">
          <a:xfrm>
            <a:off x="0" y="0"/>
            <a:ext cx="1714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sp>
        <p:nvSpPr>
          <p:cNvPr id="10" name="Rectangle 3"/>
          <p:cNvSpPr>
            <a:spLocks noChangeArrowheads="1"/>
          </p:cNvSpPr>
          <p:nvPr/>
        </p:nvSpPr>
        <p:spPr bwMode="auto">
          <a:xfrm>
            <a:off x="479686" y="502237"/>
            <a:ext cx="1052309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Чувашская одежда выделялась красотой, самобытностью и богатством среди одежды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народов Среднего  Поволжья. Платье, обувь, головные уборы, украшения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все производилось в основном непосредственно в крестьянском хозяйстве.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Главным материалом для изготовления одежды служили холст и кожа. </a:t>
            </a:r>
            <a:endParaRPr kumimoji="0" lang="ru-RU" sz="20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3279234"/>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0916411" cy="1793459"/>
          </a:xfrm>
        </p:spPr>
        <p:txBody>
          <a:bodyPr>
            <a:normAutofit fontScale="90000"/>
          </a:bodyPr>
          <a:lstStyle/>
          <a:p>
            <a:r>
              <a:rPr lang="ru-RU" sz="2200" dirty="0">
                <a:solidFill>
                  <a:srgbClr val="C00000"/>
                </a:solidFill>
              </a:rPr>
              <a:t>Богатством вышивки и разнообразием орнамента отличалась мужская одежда. Одной из самых интересных принадлежностей мужской одежды являлся </a:t>
            </a:r>
            <a:r>
              <a:rPr lang="ru-RU" sz="2200" dirty="0" err="1">
                <a:solidFill>
                  <a:srgbClr val="C00000"/>
                </a:solidFill>
              </a:rPr>
              <a:t>шупар</a:t>
            </a:r>
            <a:r>
              <a:rPr lang="ru-RU" sz="2200" dirty="0">
                <a:solidFill>
                  <a:srgbClr val="C00000"/>
                </a:solidFill>
              </a:rPr>
              <a:t> - халат из домотканого белого холста. В прошлом веке его носили в основном пожилые мужчины и предводители свадьбы, а еще раньше в такое одеяние должны были облачаться жрецы во время жертвоприношений. В украшении мужского халата, кроме вышивки, обильно применялись шелковые нашивки. Особо старательно мастерицы исполняли наспинные узоры - они были крупными, выразительными, </a:t>
            </a:r>
            <a:r>
              <a:rPr lang="ru-RU" sz="2200" dirty="0" smtClean="0">
                <a:solidFill>
                  <a:srgbClr val="C00000"/>
                </a:solidFill>
              </a:rPr>
              <a:t>всегда </a:t>
            </a:r>
            <a:r>
              <a:rPr lang="ru-RU" sz="2200" dirty="0">
                <a:solidFill>
                  <a:srgbClr val="C00000"/>
                </a:solidFill>
              </a:rPr>
              <a:t>с чертами монументальности</a:t>
            </a:r>
            <a:r>
              <a:rPr lang="ru-RU" dirty="0">
                <a:solidFill>
                  <a:srgbClr val="C00000"/>
                </a:solidFill>
              </a:rPr>
              <a:t>.</a:t>
            </a: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5761" y="2968051"/>
            <a:ext cx="5988850" cy="3702571"/>
          </a:xfr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35" y="2491301"/>
            <a:ext cx="1480584" cy="4366699"/>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1799" y="2392558"/>
            <a:ext cx="1585485" cy="4336370"/>
          </a:xfrm>
          <a:prstGeom prst="rect">
            <a:avLst/>
          </a:prstGeom>
        </p:spPr>
      </p:pic>
    </p:spTree>
    <p:extLst>
      <p:ext uri="{BB962C8B-B14F-4D97-AF65-F5344CB8AC3E}">
        <p14:creationId xmlns:p14="http://schemas.microsoft.com/office/powerpoint/2010/main" val="240694217"/>
      </p:ext>
    </p:extLst>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TC104033927[[fn=Главное мероприятие]]</Template>
  <TotalTime>220</TotalTime>
  <Words>2112</Words>
  <Application>Microsoft Office PowerPoint</Application>
  <PresentationFormat>Широкоэкранный</PresentationFormat>
  <Paragraphs>160</Paragraphs>
  <Slides>46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46</vt:i4>
      </vt:variant>
    </vt:vector>
  </HeadingPairs>
  <TitlesOfParts>
    <vt:vector size="55" baseType="lpstr">
      <vt:lpstr>Arial Unicode MS</vt:lpstr>
      <vt:lpstr>Arial</vt:lpstr>
      <vt:lpstr>Arial</vt:lpstr>
      <vt:lpstr>Arial Black</vt:lpstr>
      <vt:lpstr>Calibri</vt:lpstr>
      <vt:lpstr>Calibri Light</vt:lpstr>
      <vt:lpstr>Helvetica</vt:lpstr>
      <vt:lpstr>Times New Roman</vt:lpstr>
      <vt:lpstr>Тема Office</vt:lpstr>
      <vt:lpstr>             Многонациональная Россия:  В ГОСТИ К ЧУВАШАМИ И ЯКУТАМ  </vt:lpstr>
      <vt:lpstr>Презентация PowerPoint</vt:lpstr>
      <vt:lpstr>Чуваши (чуваш. чăваш — тюркоязычный народ) Согласно последним исследованиям, чуваши делятся на три этнографические группы: верховые чуваши (вирьял или тури) — северо-запад Чувашии; средненизовые чуваши (анат енчи) — северо-восток Чувашии; низовые чуваши (анатри) — юг Чувашии и за её пределами. </vt:lpstr>
      <vt:lpstr>Флаг и герб Чувашской республики</vt:lpstr>
      <vt:lpstr>Чувашия на географической карте</vt:lpstr>
      <vt:lpstr>         Праздники, обряды и традиции Чувашии </vt:lpstr>
      <vt:lpstr>Обряды и праздники чувашей в прошлом были тесно связаны с их языческими религиозными воззрениями и строго соответствовали хозяйственно-земледельческому календарю</vt:lpstr>
      <vt:lpstr>Чувашская женская рубаха (кепе) также относится к типу туникообразных рубах. Основное полотнище перекинуто со спины на грудь, с прямыми боковыми вставками, ластовицами и расшито обычно красным узором. С XVIII в. низовые чувашки шьют рубахи с оборками из покупных тканей. Поверх такого платья надевался передник без нагрудника из красной клетчатой ткани или расшитый квадратным узором.</vt:lpstr>
      <vt:lpstr>Богатством вышивки и разнообразием орнамента отличалась мужская одежда. Одной из самых интересных принадлежностей мужской одежды являлся шупар - халат из домотканого белого холста. В прошлом веке его носили в основном пожилые мужчины и предводители свадьбы, а еще раньше в такое одеяние должны были облачаться жрецы во время жертвоприношений. В украшении мужского халата, кроме вышивки, обильно применялись шелковые нашивки. Особо старательно мастерицы исполняли наспинные узоры - они были крупными, выразительными, всегда с чертами монументальности.</vt:lpstr>
      <vt:lpstr>Презентация PowerPoint</vt:lpstr>
      <vt:lpstr>Издревле у чувашей было высоко развито ремесло. Оно выделилось в отдельные отрасли производства, то есть мастера могли зарабатывать себе на жизнь только своим делом и им не надо было выращивать хлеб и скот. Ремесленники выплавляли металл, в том числе сталь повышенного качества и изготавливали орудия труда, разнообразные части повозок и телег, замки, гвозди, посуду, украшения, вооружение и т. д. Болгарские мастера умели делать «самозатачивающиеся» долота и ножи — между двух полос мягкого железа помещали слой из закаленной, крепкой стали. Во время эксплуатации железные полосы изнашивались быстрее, чем стальной слой, поэтому он как бы всегда выступал над поверхностью и служил режущей кромкой.   </vt:lpstr>
      <vt:lpstr>Земледелие Древние предки чувашей обладали навыками земледелия. Они высеевали пшеницу, ячмень, просо, горох, полбу, чечевицу, коноплю, лён, рожь на своих землях, используя двупольную систему. Это значит, что одну часть поля засевали, а другую часть просто вспахивали, не засеивая, — она отдыхала. На другой год (или через 2—3 года) поля меняли. Землю пахали тяжелыми плугами, а для повторной обработки использовали более легкие орудия, а позднее — соху «русского типа».Зерновые культуры шли людям в пищу в виде крупы, муки, солода. Солома использовалась при изготовлении крыш домов, глиняных кирпичей, для подстилки и кормов животным. И по сей день сельское хозяйство является одним из самых распространенных в Республике.В производстве занято около 113 тыс. чувашей, что составляет около 20 % всех работающих в отраслях экономики Чувашии. Всего в республике насчитывается 466 сельскохозяйственных предприятий, которые представлены различными формами собственности</vt:lpstr>
      <vt:lpstr>РОЛЬ ЧУВАШИИ В ИСТОРИИ ОТЕЧЕСТВА</vt:lpstr>
      <vt:lpstr>   Невелика по территории Чувашская Республика. Если взглянуть на карту страны, то по сравнению с другими она вроде бы совсем и незаметная. Однако вклад чувашского народа в общую борьбу за свободу, честь и независимость Родины оказался немалым. С самого первого дня, с 22 июня 1941 года, когда полчища гитлеровцев обрушились на нашу страну, Чувашия вместе со всей страной встала на ее защиту.  </vt:lpstr>
      <vt:lpstr>ПРОСТОРЫ  ЧУВАШИИ</vt:lpstr>
      <vt:lpstr>Презентация PowerPoint</vt:lpstr>
      <vt:lpstr>Презентация PowerPoint</vt:lpstr>
      <vt:lpstr>Презентация PowerPoint</vt:lpstr>
      <vt:lpstr>ПРОБЛЕМЫ  ЧУВАШИИ</vt:lpstr>
      <vt:lpstr>Презентация PowerPoint</vt:lpstr>
      <vt:lpstr>  </vt:lpstr>
      <vt:lpstr>ЯКУТИЯ НА ГЕОГРАФИЧЕСКОЙ КАРТЕ</vt:lpstr>
      <vt:lpstr>Государственный герб и Государственный флаг Республики Саха (Якутия)    </vt:lpstr>
      <vt:lpstr>По данным Всероссийской переписи населения 2010 года, численность жителей Республики   Саха (Якутия) составляет 958 тысяч человек, среди которых якутов 48,7%, русских – 36,9%,  эвенков – 2,73%, украинцев – 2,12%. Из них считают родным языком якутский 95,3%, свободно владеют русским языком 41,7%. Всего же в республике сегодня проживают представители 126 народов. И мы гордимся тем, что среди других многонациональных российских регионов Якутия отличается стабильностью межнациональных отношений. Так было раньше, даже в самые кризисные моменты истории. Так есть и сейчас. </vt:lpstr>
      <vt:lpstr>Презентация PowerPoint</vt:lpstr>
      <vt:lpstr>Презентация PowerPoint</vt:lpstr>
      <vt:lpstr>Из явлений природной стихии одухотворяли гром и молнию. В якутском фольклоре центральное место занимает героический эпос олонхо, считающийся главным родом поэзии, а по характеру исполнительского искусства — основой народной оперы. Олонхо́ — древнейшее эпическое искусство якутов (саха). Термин «олонхо» обозначает как эпическую традицию в целом, так и название отдельных сказаний. </vt:lpstr>
      <vt:lpstr>Презентация PowerPoint</vt:lpstr>
      <vt:lpstr>Презентация PowerPoint</vt:lpstr>
      <vt:lpstr>       Якуты добывали лося, дикого оленя, медведя, кабана, пушных зверей — лисицу, песца, соболя, белку, горностая, ондатру, куницу, росомаху и других животных. При этом применяли весьма специфические приемы, например, охоту с быком (когда охотник подкрадывался к добыче, прячась за быка, которого гнал перед собой), конную гоньбу по следу, иногда с собаками. Охотились с луком и стрелами, копьем, а с XVII в. — с огнестрельным оружием. Использовали засеки, загороди, ловчие ямы, силки, капканы, самострелы, пасти. Особую роль в хозяйстве играло рыболовство. Для якутов, не имевших скота, рыболовство было основным хозяйственным занятием. В документах XVII в. слово балысыт — «рыболов» употребляли в значении «бедняк». На реках добывали осетра, чира, муксуна, нельму, сига, хариуса, тугуна, на озерах — гольяна, карася, щуку и других рыб. </vt:lpstr>
      <vt:lpstr>Якутские поселения состояли обычно из нескольких жилищ, расположенных одно от другого на значительном расстоянии. Деревянные юрты почти без изменения просуществовали до середины XX в.</vt:lpstr>
      <vt:lpstr>Национальная одежда состоит из однобортного кафтана сон (зимой — мехового, летом — из коровьей или конской шкуры шерстью внутрь, у богатых — из ткани), который шили из четырех клиньев с добавочными клиньями у пояса и широкими, собранными у плечей рукавами, коротких кожаных штанов (сыайа), кожаных ноговиц (соторо) и меховых носков (кээнчэ). Позднее появились тканевые рубахи с отложным воротником. Простые мужчины подпоясывались обыкновенным ремнем, богатые — с серебряными и медными бляшками. Женские свадебные шубы (сангыйах) — длиной до пят, расширяющиеся книзу, на кокетке, с вшивными рукавами и меховым воротником-шалькой — украшали широкими полосами красного и зеленого сукна, позументом, серебряными деталями, бляхами, бисером, бахромой.  </vt:lpstr>
      <vt:lpstr>Презентация PowerPoint</vt:lpstr>
      <vt:lpstr>ЯКУТЫ В ИСТОРИИ ОТЕЧЕСТВА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68</cp:revision>
  <dcterms:created xsi:type="dcterms:W3CDTF">2014-02-06T13:19:39Z</dcterms:created>
  <dcterms:modified xsi:type="dcterms:W3CDTF">2020-06-04T13:41:10Z</dcterms:modified>
</cp:coreProperties>
</file>