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7" r:id="rId6"/>
    <p:sldId id="260" r:id="rId7"/>
    <p:sldId id="279" r:id="rId8"/>
    <p:sldId id="271" r:id="rId9"/>
    <p:sldId id="293" r:id="rId10"/>
    <p:sldId id="272" r:id="rId11"/>
    <p:sldId id="284" r:id="rId12"/>
    <p:sldId id="292" r:id="rId13"/>
    <p:sldId id="291" r:id="rId14"/>
    <p:sldId id="281" r:id="rId15"/>
    <p:sldId id="283" r:id="rId16"/>
    <p:sldId id="274" r:id="rId17"/>
    <p:sldId id="287" r:id="rId18"/>
    <p:sldId id="288" r:id="rId19"/>
    <p:sldId id="289" r:id="rId20"/>
    <p:sldId id="290" r:id="rId21"/>
    <p:sldId id="266" r:id="rId22"/>
    <p:sldId id="267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59" d="100"/>
          <a:sy n="59" d="100"/>
        </p:scale>
        <p:origin x="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560F8E-4E91-4EDF-9E6E-221F85F8B44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B1397E-F87A-4CF1-8DED-B69ECC51C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9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7719F7-E429-4AAC-AEE3-6F0F5CC61011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84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3326-001B-42E2-B16A-10A5458819D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583D-E46B-419A-AEBD-8A3A293FF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A832-772B-46F2-9DAA-41E20E11E1D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001B-D331-4228-AB30-95181B6E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0097-C914-4BEF-BA33-C3A1D6B6CF2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36EC-BA5D-4ABB-8623-AD996E8D5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1BFB-E515-4AEA-A6A7-F15AD01A6AF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3B3C-4691-4DA1-8CE6-02359B983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141A-1BE8-41C7-BCD5-DB0B30821FD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FD42-6E01-4BAA-8C6E-2AE5D5E09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38E7-ACE0-400A-9714-C07F5475FA0C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070C8-B86B-4CAA-9310-97FE4917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1C7C-4EDB-4901-BAFB-1A138CF5380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1FA4-6A88-4A27-9BDA-F8D67F2F3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56B9-C5F7-4980-939A-FC2EE31B013D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EC0C8-0CB5-47AD-940A-D2DEA699B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DF89-BD73-4678-BBD7-6705B88C31B7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644F-E054-4157-94C0-DA5B7A628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CB9-F909-4396-8545-BDBD6CCFA9E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B8F79-329A-4604-B456-7E30B0AD8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BACFD-301A-4FF0-855E-CBF3D3D6FF6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E616-F080-45F4-B074-8043E2BD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70E91-A24E-41C5-837E-C16D844E04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9B575-D168-4825-AD00-1738F6C2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0"/>
            <a:ext cx="7851775" cy="1214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819" y="1220772"/>
            <a:ext cx="6269860" cy="32021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sz="4400" dirty="0" smtClean="0">
                <a:cs typeface="Arial" charset="0"/>
              </a:rPr>
              <a:t>СКАЗОЧНАЯ  ГЖЕЛЬ</a:t>
            </a:r>
          </a:p>
          <a:p>
            <a:pPr marR="0" eaLnBrk="1" hangingPunct="1">
              <a:defRPr/>
            </a:pPr>
            <a:endParaRPr lang="ru-RU" dirty="0" smtClean="0">
              <a:cs typeface="Arial" charset="0"/>
            </a:endParaRPr>
          </a:p>
          <a:p>
            <a:pPr marR="0" eaLnBrk="1" hangingPunct="1">
              <a:defRPr/>
            </a:pPr>
            <a:endParaRPr lang="ru-RU" dirty="0" smtClean="0">
              <a:cs typeface="Arial" charset="0"/>
            </a:endParaRPr>
          </a:p>
          <a:p>
            <a:pPr marR="0" eaLnBrk="1" hangingPunct="1">
              <a:defRPr/>
            </a:pPr>
            <a:endParaRPr lang="ru-RU" dirty="0" smtClean="0">
              <a:cs typeface="Arial" charset="0"/>
            </a:endParaRPr>
          </a:p>
          <a:p>
            <a:pPr marR="0" eaLnBrk="1" hangingPunct="1">
              <a:defRPr/>
            </a:pPr>
            <a:endParaRPr lang="ru-RU" dirty="0" smtClean="0">
              <a:cs typeface="Arial" charset="0"/>
            </a:endParaRPr>
          </a:p>
          <a:p>
            <a:pPr marR="0" eaLnBrk="1" hangingPunct="1">
              <a:defRPr/>
            </a:pPr>
            <a:endParaRPr lang="ru-RU" dirty="0" smtClean="0">
              <a:cs typeface="Arial" charset="0"/>
            </a:endParaRPr>
          </a:p>
        </p:txBody>
      </p:sp>
      <p:pic>
        <p:nvPicPr>
          <p:cNvPr id="13317" name="Рисунок 4" descr="http://im1-tub-ru.yandex.net/i?id=78cb4d923744fbc03f9e47b3e0631cba-5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28162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Рисунок 19" descr="http://www.nogtiki.com/data/design/ethnic_nail_art/gjel_p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89138"/>
            <a:ext cx="416401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800" b="1" dirty="0" smtClean="0"/>
              <a:t>Керамика</a:t>
            </a:r>
            <a:r>
              <a:rPr lang="ru-RU" sz="2800" b="1" dirty="0"/>
              <a:t> </a:t>
            </a:r>
            <a:r>
              <a:rPr lang="ru-RU" dirty="0"/>
              <a:t> -  </a:t>
            </a:r>
            <a:r>
              <a:rPr lang="ru-RU" sz="2400" dirty="0"/>
              <a:t>(греч. </a:t>
            </a:r>
            <a:r>
              <a:rPr lang="ru-RU" sz="2400" dirty="0" err="1"/>
              <a:t>keramike</a:t>
            </a:r>
            <a:r>
              <a:rPr lang="ru-RU" sz="2400" dirty="0"/>
              <a:t> - гончарное искусство, от </a:t>
            </a:r>
            <a:r>
              <a:rPr lang="ru-RU" sz="2400" dirty="0" err="1"/>
              <a:t>keramos</a:t>
            </a:r>
            <a:r>
              <a:rPr lang="ru-RU" sz="2400" dirty="0"/>
              <a:t> - глина), изделия и материалы из </a:t>
            </a:r>
            <a:r>
              <a:rPr lang="ru-RU" sz="2400" dirty="0" smtClean="0"/>
              <a:t>глины, закреплённые </a:t>
            </a:r>
            <a:r>
              <a:rPr lang="ru-RU" sz="2400" dirty="0"/>
              <a:t>специальным </a:t>
            </a:r>
            <a:r>
              <a:rPr lang="ru-RU" sz="2400" dirty="0" smtClean="0"/>
              <a:t>обжигом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3200" b="1" dirty="0" smtClean="0"/>
              <a:t>Фарфор  - </a:t>
            </a:r>
            <a:r>
              <a:rPr lang="ru-RU" sz="2400" dirty="0" smtClean="0"/>
              <a:t>изделия тонкой керамики, непроницаемые для воды, обычно белые, звонкие просвечивающие в тонком слое, обладает  высоким качеством </a:t>
            </a:r>
            <a:r>
              <a:rPr lang="ru-RU" sz="2400" smtClean="0"/>
              <a:t>и прочностью</a:t>
            </a:r>
            <a:r>
              <a:rPr lang="ru-RU" sz="2400" dirty="0" smtClean="0"/>
              <a:t>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/>
              <a:t>  Майолика </a:t>
            </a:r>
            <a:r>
              <a:rPr lang="ru-RU" sz="2400" dirty="0" smtClean="0"/>
              <a:t>– разновидность керамики, </a:t>
            </a:r>
            <a:r>
              <a:rPr lang="ru-RU" sz="2400" dirty="0"/>
              <a:t>т</a:t>
            </a:r>
            <a:r>
              <a:rPr lang="ru-RU" sz="2400" dirty="0" smtClean="0"/>
              <a:t>ак называют изделия из цветной обожжённой глины.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/>
              <a:t>    Изделия из глины проходят обязательно обжиг в   специальных печах, для прочности.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241300" y="1901825"/>
            <a:ext cx="8229600" cy="4389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Фигурка кота (майолик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59013"/>
            <a:ext cx="251936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Объект 2"/>
          <p:cNvSpPr txBox="1">
            <a:spLocks/>
          </p:cNvSpPr>
          <p:nvPr/>
        </p:nvSpPr>
        <p:spPr bwMode="auto">
          <a:xfrm>
            <a:off x="241300" y="243681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600">
              <a:latin typeface="Constantia" pitchFamily="18" charset="0"/>
            </a:endParaRPr>
          </a:p>
        </p:txBody>
      </p:sp>
      <p:pic>
        <p:nvPicPr>
          <p:cNvPr id="7" name="Picture 3" descr="Гжельская майо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0513" y="2259013"/>
            <a:ext cx="26781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Майолика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Майолика</a:t>
            </a:r>
          </a:p>
        </p:txBody>
      </p:sp>
      <p:pic>
        <p:nvPicPr>
          <p:cNvPr id="25602" name="Picture 4" descr="Гжел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2052638"/>
            <a:ext cx="8128000" cy="4152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Гжельские сувениры</a:t>
            </a:r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3863975" cy="4033837"/>
          </a:xfrm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89138"/>
            <a:ext cx="3886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Гжель. Чайный сервиз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376738" y="3778250"/>
            <a:ext cx="6061075" cy="3602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3" name="Рисунок 25" descr="http://img-fotki.yandex.ru/get/4307/stanuliene.24/0_2afe4_ad882ea7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1868488"/>
            <a:ext cx="55689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635000" y="3749675"/>
            <a:ext cx="5524500" cy="2782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146" name="Рисунок 28" descr="http://www.vesta-ceramica.ru/media/images/%D0%B7%D0%BE%D0%BB%D0%BE%D1%82%D0%B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2788"/>
            <a:ext cx="38877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1" descr="http://s53.radikal.ru/i139/1105/e7/9632f18b6a4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725" y="2211388"/>
            <a:ext cx="44243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620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Гжель в современном мире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Содержимое 3" descr="http://im0-tub-ru.yandex.net/i?id=94019f1322b142c6be5c0a56a8a00050-34-144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343150"/>
            <a:ext cx="2232025" cy="2093913"/>
          </a:xfrm>
        </p:spPr>
      </p:pic>
      <p:pic>
        <p:nvPicPr>
          <p:cNvPr id="5" name="Рисунок 4" descr="https://lh4.googleusercontent.com/-2rWGXCTHRug/UCUuiD7apfI/AAAAAAAADK4/ZsIrqaMtagY/s575/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565400"/>
            <a:ext cx="3600450" cy="2447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Рисунок 3" descr="http://im3-tub-ru.yandex.net/i?id=983a434911cccfa0ea06cfd9e617d618-8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25" y="4652963"/>
            <a:ext cx="1885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Кухня, оформленная </a:t>
            </a:r>
            <a:br>
              <a:rPr lang="ru-RU" sz="4000" dirty="0" smtClean="0"/>
            </a:br>
            <a:r>
              <a:rPr lang="ru-RU" sz="4000" dirty="0" smtClean="0"/>
              <a:t>под Гжель</a:t>
            </a:r>
          </a:p>
        </p:txBody>
      </p:sp>
      <p:pic>
        <p:nvPicPr>
          <p:cNvPr id="4" name="Рисунок 7" descr="https://lh5.googleusercontent.com/-dsBQo3hbUsc/UCUujvHR_TI/AAAAAAAADLM/5nyq3xlXmlc/s575/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31988"/>
            <a:ext cx="6208712" cy="4449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7" descr="http://im3-tub-ru.yandex.net/i?id=e95d8610f8fc3fc96e9a6475cf1a928e-120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1860550"/>
            <a:ext cx="3997325" cy="3025775"/>
          </a:xfrm>
        </p:spPr>
      </p:pic>
      <p:pic>
        <p:nvPicPr>
          <p:cNvPr id="5" name="Рисунок 6" descr="http://im3-tub-ru.yandex.net/i?id=237d925e7c48cd7baf1948c985d591d2-6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76475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ru-RU" smtClean="0"/>
              <a:t>    </a:t>
            </a:r>
          </a:p>
        </p:txBody>
      </p:sp>
      <p:pic>
        <p:nvPicPr>
          <p:cNvPr id="4" name="Рисунок 5" descr="https://lh6.googleusercontent.com/-xFOhOxQVIp8/UCUudd3flsI/AAAAAAAADKI/X5JoLP9i3_Y/s575/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76438"/>
            <a:ext cx="6119813" cy="4257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14438"/>
          </a:xfrm>
        </p:spPr>
        <p:txBody>
          <a:bodyPr/>
          <a:lstStyle/>
          <a:p>
            <a:pPr algn="ctr"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Тема: Сказочная Гжель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розы, листья,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Увидев вас впервые,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удивится.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Чудо на фарфоре 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Синяя купель.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называется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роспись 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ГЖЕЛЬ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</p:txBody>
      </p:sp>
      <p:pic>
        <p:nvPicPr>
          <p:cNvPr id="14339" name="Рисунок 3" descr="http://im1-tub-ru.yandex.net/i?id=4120614eb4e17ebf786b67432049c0e2-6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35718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http://im3-tub-ru.yandex.net/i?id=2b09dab6259a18f93c1374bb71b6dc11-4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286250"/>
            <a:ext cx="41925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4" descr="http://im0-tub-ru.yandex.net/i?id=e88b61fb31436bcebbf348a17c38215a-49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0163" y="2008188"/>
            <a:ext cx="2439987" cy="3659187"/>
          </a:xfrm>
        </p:spPr>
      </p:pic>
      <p:pic>
        <p:nvPicPr>
          <p:cNvPr id="5" name="Рисунок 5" descr="http://im1-tub-ru.yandex.net/i?id=e124cf3b280c3fe28781ba9822c7b042-04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54225"/>
            <a:ext cx="31924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s://lh3.googleusercontent.com/-pR4GXD_rNCw/UCUum21-OuI/AAAAAAAADLY/jCL59bghu_U/s575/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7900" y="2533650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Гжельской росписи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43894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Рисунок 3" descr="http://im0-tub-ru.yandex.net/i?id=f7355831a797bd3a4b98405e42d161fb-11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2276475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http://im1-tub-ru.yandex.net/i?id=2a0edb88698de96778c2fcd98b409e84-10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6150" y="2189163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http://im1-tub-ru.yandex.net/i?id=df64f025a6f96a1996eeaca195c320ca-2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550" y="2327275"/>
            <a:ext cx="2500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http://im2-tub-ru.yandex.net/i?id=5d76f3482ed11a69ad93550ce7fe2592-61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225" y="4238625"/>
            <a:ext cx="32162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8" descr="http://im1-tub-ru.yandex.net/i?id=1bdfa2a60f60c6390b7918211aacd7ce-15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8650" y="4102100"/>
            <a:ext cx="3357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3-tub-ru.yandex.net/i?id=9ed96c07e1638f60e6345247a1b1e2fd-94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2206625"/>
            <a:ext cx="4000500" cy="164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http://im1-tub-ru.yandex.net/i?id=3a5dc5e861e9af4339f3e6bb268494d7-58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4090988"/>
            <a:ext cx="4214812" cy="1500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86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Объект 7" descr="http://im3-tub-ru.yandex.net/i?id=d8981d8f75cc1c5c33186b9999bf3a11-56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2160588"/>
            <a:ext cx="2746375" cy="3814762"/>
          </a:xfrm>
        </p:spPr>
      </p:pic>
      <p:pic>
        <p:nvPicPr>
          <p:cNvPr id="2" name="Рисунок 6" descr="http://im1-tub-ru.yandex.net/i?id=3a5dc5e861e9af4339f3e6bb268494d7-58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76700"/>
            <a:ext cx="4214812" cy="1500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0" y="526366"/>
            <a:ext cx="6828141" cy="5435623"/>
          </a:xfrm>
        </p:spPr>
        <p:txBody>
          <a:bodyPr/>
          <a:lstStyle/>
          <a:p>
            <a:pPr lvl="8">
              <a:buFontTx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Незатейливый узор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Из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оттенков краски,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Глина белая, фарфор –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Роспись будто в  сказке!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Словно детская рука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На кусочках глины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Рисовала в три мазка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Синие картины.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0" name="Picture 4" descr="Голубые цветы сквозь ме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76475"/>
            <a:ext cx="22764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43388"/>
            <a:ext cx="24479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 Об истории  Гжели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214563"/>
            <a:ext cx="7515225" cy="41036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ru-RU" sz="24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Родина Гжельского промысла – Раменский район Подмосковья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Гжель– название одного из сел,  в котором занимались гончарным промыслом.  В  прошлом гжельский фарфор и майолика были многоцветными, но постепенно перешли в синий цвет. Секрет искусства Гжели в ее ярко выраженном сочетании синих узоров на белом.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FFFF"/>
                </a:solidFill>
              </a:rPr>
              <a:t>Гжель - старинное русское село у реки </a:t>
            </a:r>
            <a:r>
              <a:rPr lang="ru-RU" dirty="0" err="1" smtClean="0">
                <a:solidFill>
                  <a:srgbClr val="FFFFFF"/>
                </a:solidFill>
              </a:rPr>
              <a:t>Гжелка</a:t>
            </a:r>
            <a:r>
              <a:rPr lang="ru-RU" dirty="0" smtClean="0">
                <a:solidFill>
                  <a:srgbClr val="FFFFFF"/>
                </a:solidFill>
              </a:rPr>
              <a:t>, расположенное в Раменском районе, где каждый дом хранит дух промыслов Подмосковья. Здесь находятся богатейшие залежи глины. Название села происходит от слова «</a:t>
            </a:r>
            <a:r>
              <a:rPr lang="ru-RU" dirty="0" err="1" smtClean="0">
                <a:solidFill>
                  <a:srgbClr val="FFFFFF"/>
                </a:solidFill>
              </a:rPr>
              <a:t>жгель</a:t>
            </a:r>
            <a:r>
              <a:rPr lang="ru-RU" dirty="0" smtClean="0">
                <a:solidFill>
                  <a:srgbClr val="FFFFFF"/>
                </a:solidFill>
              </a:rPr>
              <a:t>», т.е. «обжечь» или «жечь» - слова из языка </a:t>
            </a:r>
            <a:r>
              <a:rPr lang="ru-RU" dirty="0" err="1" smtClean="0">
                <a:solidFill>
                  <a:srgbClr val="FFFFFF"/>
                </a:solidFill>
              </a:rPr>
              <a:t>стародревних</a:t>
            </a:r>
            <a:r>
              <a:rPr lang="ru-RU" dirty="0" smtClean="0">
                <a:solidFill>
                  <a:srgbClr val="FFFFFF"/>
                </a:solidFill>
              </a:rPr>
              <a:t> мастеров гончарного дела, которыми издревле славилось Подмосковье.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711325" y="2690813"/>
            <a:ext cx="9004300" cy="45291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Рисунок 4" descr="http://ic1.static.km.ru/sites/default/files/imagecache/620/megabook/tourism/maps/map_r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706438"/>
            <a:ext cx="6408737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Село Гжель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3813" y="2071688"/>
            <a:ext cx="8882063" cy="50720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400" dirty="0" smtClean="0">
              <a:latin typeface="Buxton Sketch" pitchFamily="66" charset="0"/>
            </a:endParaRPr>
          </a:p>
        </p:txBody>
      </p:sp>
      <p:pic>
        <p:nvPicPr>
          <p:cNvPr id="3074" name="Рисунок 16" descr="http://lib3.podelise.ru/tw_files2/urls_21/4/d-373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75723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7381875" y="3090863"/>
            <a:ext cx="3922713" cy="32035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Рисунок 7" descr="http://venividi.ru/files/img/6379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357438"/>
            <a:ext cx="42370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0" descr="http://img1.liveinternet.ru/images/attach/b/3/21/51/21051550_1206264331_Kopiya_S50070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276350"/>
            <a:ext cx="403225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229600" cy="43894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435" name="Picture 2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857375"/>
            <a:ext cx="4057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image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130425"/>
            <a:ext cx="43576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Гончарное производство</a:t>
            </a:r>
          </a:p>
        </p:txBody>
      </p:sp>
      <p:pic>
        <p:nvPicPr>
          <p:cNvPr id="22530" name="Picture 4" descr="Общей скудностью земель и этой чудесной глине обязаны были крестьяне своим жизненным укладом. Никогда не было в Гжельской земле крепостного права, Гжельцы имели от царя &quot;вольную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75" y="1935163"/>
            <a:ext cx="7334250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604</TotalTime>
  <Words>167</Words>
  <Application>Microsoft Office PowerPoint</Application>
  <PresentationFormat>Экран (4:3)</PresentationFormat>
  <Paragraphs>53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Buxton Sketch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Тема: Сказочная Гжель</vt:lpstr>
      <vt:lpstr>           Об истории  Гжели</vt:lpstr>
      <vt:lpstr>Презентация PowerPoint</vt:lpstr>
      <vt:lpstr>Презентация PowerPoint</vt:lpstr>
      <vt:lpstr>Село Гжель</vt:lpstr>
      <vt:lpstr>Презентация PowerPoint</vt:lpstr>
      <vt:lpstr> </vt:lpstr>
      <vt:lpstr> Гончарное производство</vt:lpstr>
      <vt:lpstr>  </vt:lpstr>
      <vt:lpstr>Майолика</vt:lpstr>
      <vt:lpstr>Майолика</vt:lpstr>
      <vt:lpstr>Гжельские сувениры</vt:lpstr>
      <vt:lpstr>Гжель. Чайный сервиз</vt:lpstr>
      <vt:lpstr>Презентация PowerPoint</vt:lpstr>
      <vt:lpstr>Гжель в современном мире</vt:lpstr>
      <vt:lpstr>Кухня, оформленная  под Гжель</vt:lpstr>
      <vt:lpstr>Презентация PowerPoint</vt:lpstr>
      <vt:lpstr>    </vt:lpstr>
      <vt:lpstr>Презентация PowerPoint</vt:lpstr>
      <vt:lpstr>Элементы Гжельской росписи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РИФ</dc:creator>
  <cp:lastModifiedBy>Masha</cp:lastModifiedBy>
  <cp:revision>114</cp:revision>
  <dcterms:created xsi:type="dcterms:W3CDTF">2014-08-19T09:57:51Z</dcterms:created>
  <dcterms:modified xsi:type="dcterms:W3CDTF">2014-11-15T14:37:57Z</dcterms:modified>
</cp:coreProperties>
</file>