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handoutMasterIdLst>
    <p:handoutMasterId r:id="rId20"/>
  </p:handoutMasterIdLst>
  <p:sldIdLst>
    <p:sldId id="256" r:id="rId2"/>
    <p:sldId id="282" r:id="rId3"/>
    <p:sldId id="285" r:id="rId4"/>
    <p:sldId id="263" r:id="rId5"/>
    <p:sldId id="260" r:id="rId6"/>
    <p:sldId id="262" r:id="rId7"/>
    <p:sldId id="259" r:id="rId8"/>
    <p:sldId id="265" r:id="rId9"/>
    <p:sldId id="268" r:id="rId10"/>
    <p:sldId id="267" r:id="rId11"/>
    <p:sldId id="269" r:id="rId12"/>
    <p:sldId id="270" r:id="rId13"/>
    <p:sldId id="271" r:id="rId14"/>
    <p:sldId id="272" r:id="rId15"/>
    <p:sldId id="286" r:id="rId16"/>
    <p:sldId id="275" r:id="rId17"/>
    <p:sldId id="283" r:id="rId18"/>
    <p:sldId id="287" r:id="rId1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666"/>
    <a:srgbClr val="067C57"/>
    <a:srgbClr val="157E89"/>
    <a:srgbClr val="FFFFCC"/>
    <a:srgbClr val="66FF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2" autoAdjust="0"/>
    <p:restoredTop sz="94673" autoAdjust="0"/>
  </p:normalViewPr>
  <p:slideViewPr>
    <p:cSldViewPr>
      <p:cViewPr>
        <p:scale>
          <a:sx n="94" d="100"/>
          <a:sy n="94" d="100"/>
        </p:scale>
        <p:origin x="-129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500B98-9F36-48A5-A228-4AA52556EF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25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FA6004D-B251-458A-B595-2DB0877B5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5EAB-4992-4509-8684-2F3A0DCE8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B515-8A7B-4D51-882F-3949B8B7D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3D41-82D1-4C75-8EDF-66B66D728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15D-7929-482E-8ED9-B91A95117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9D14-5596-46C2-9253-B50287446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C302AF-6CB8-4A33-80D6-ED80A0B51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FCB8CBE-CF5A-4A0D-97B2-1FCE561DB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7960-D710-429A-AE0F-49B82E566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539D-0670-449D-81C1-5C9C882BF3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B6459-AACB-4AD7-81BE-4080B2B4B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37684ED-F539-4C48-AA87-7601B0776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sytests.org/profession/mapG-ru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2976" y="571480"/>
            <a:ext cx="68773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charset="0"/>
              </a:rPr>
              <a:t>ПРАВИЛА ВЫБОРА</a:t>
            </a:r>
          </a:p>
          <a:p>
            <a:pPr algn="ctr"/>
            <a:r>
              <a:rPr lang="ru-RU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Arial" charset="0"/>
              </a:rPr>
              <a:t> ПРОФЕССИИ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74756" name="Picture 4" descr="http://nizi.co.il/wp-content/uploads/2015/01/baby-boomers.ru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929066"/>
            <a:ext cx="2814182" cy="271464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79912" y="4365104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объединение </a:t>
            </a:r>
            <a:r>
              <a:rPr lang="ru-RU" dirty="0">
                <a:solidFill>
                  <a:srgbClr val="0070C0"/>
                </a:solidFill>
              </a:rPr>
              <a:t>дополнительного образования «Я - гражданин России</a:t>
            </a:r>
            <a:r>
              <a:rPr lang="ru-RU" dirty="0" smtClean="0">
                <a:solidFill>
                  <a:srgbClr val="0070C0"/>
                </a:solidFill>
              </a:rPr>
              <a:t>», </a:t>
            </a:r>
            <a:r>
              <a:rPr lang="ru-RU" sz="2000" b="1" dirty="0" smtClean="0">
                <a:solidFill>
                  <a:srgbClr val="C00000"/>
                </a:solidFill>
              </a:rPr>
              <a:t>педагог </a:t>
            </a:r>
            <a:r>
              <a:rPr lang="ru-RU" sz="2000" b="1" dirty="0" err="1" smtClean="0">
                <a:solidFill>
                  <a:srgbClr val="C00000"/>
                </a:solidFill>
              </a:rPr>
              <a:t>Пучкова</a:t>
            </a:r>
            <a:r>
              <a:rPr lang="ru-RU" sz="2000" b="1" dirty="0" smtClean="0">
                <a:solidFill>
                  <a:srgbClr val="C00000"/>
                </a:solidFill>
              </a:rPr>
              <a:t> Л.В.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r>
              <a:rPr lang="ru-RU" sz="3600" b="1" dirty="0">
                <a:latin typeface="Arial" charset="0"/>
              </a:rPr>
              <a:t>ОШИБКИ ВЫБОРА ПРОФЕССИИ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2643182"/>
            <a:ext cx="4743456" cy="3200400"/>
          </a:xfrm>
        </p:spPr>
        <p:txBody>
          <a:bodyPr>
            <a:normAutofit fontScale="92500"/>
          </a:bodyPr>
          <a:lstStyle/>
          <a:p>
            <a:pPr marL="812800" indent="-812800">
              <a:buFontTx/>
              <a:buAutoNum type="romanUcPeriod"/>
            </a:pPr>
            <a:r>
              <a:rPr lang="ru-RU" sz="3600" dirty="0">
                <a:latin typeface="Arial" charset="0"/>
              </a:rPr>
              <a:t>Незнание правил выбора профессии</a:t>
            </a:r>
          </a:p>
          <a:p>
            <a:pPr marL="812800" indent="-812800">
              <a:buFontTx/>
              <a:buAutoNum type="romanUcPeriod"/>
            </a:pPr>
            <a:r>
              <a:rPr lang="ru-RU" sz="3600" dirty="0">
                <a:latin typeface="Arial" charset="0"/>
              </a:rPr>
              <a:t>Незнание самого себя</a:t>
            </a:r>
          </a:p>
          <a:p>
            <a:pPr marL="812800" indent="-812800">
              <a:buFontTx/>
              <a:buAutoNum type="romanUcPeriod"/>
            </a:pPr>
            <a:r>
              <a:rPr lang="ru-RU" sz="3600" dirty="0">
                <a:latin typeface="Arial" charset="0"/>
              </a:rPr>
              <a:t>Незнание мира профессий</a:t>
            </a:r>
          </a:p>
        </p:txBody>
      </p:sp>
      <p:pic>
        <p:nvPicPr>
          <p:cNvPr id="20485" name="Picture 1029" descr="&amp;Rcy;&amp;acy;&amp;bcy;&amp;ocy;&amp;tcy;&amp;acy; &amp;vcy; &amp;Mcy;&amp;acy;&amp;rcy;&amp;icy;&amp;ucy;&amp;pcy;&amp;ocy;&amp;lcy;&amp;iecy; &amp;vcy;&amp;acy;&amp;kcy;&amp;acy;&amp;ncy;&amp;scy;&amp;icy;&amp;icy; &amp;Mcy;&amp;acy;&amp;rcy;&amp;icy;&amp;ucy;&amp;pcy;&amp;ocy;&amp;lcy;&amp;softcy; &amp;pcy;&amp;iecy;&amp;rcy;&amp;scy;&amp;ocy;&amp;ncy;&amp;acy;&amp;lcy; &amp;Mcy;&amp;acy;&amp;rcy;&amp;icy;&amp;ucy;&amp;pcy;&amp;ocy;&amp;lcy;&amp;yacy; &amp;pcy;&amp;ocy;&amp;dcy;&amp;ocy;&amp;bcy;&amp;rcy;&amp;acy;&amp;tcy;&amp;softcy; &amp;rcy;&amp;iecy;&amp;zcy;&amp;yucy;&amp;mcy;&amp;iecy; &amp;ncy;&amp;acy;&amp;jcy;&amp;tcy;&amp;icy; &amp;rcy;&amp;acy;&amp;bcy;&amp;ocy;&amp;tcy;&amp;u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28802"/>
            <a:ext cx="4286248" cy="397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Arial" charset="0"/>
              </a:rPr>
              <a:t>I.</a:t>
            </a:r>
            <a:r>
              <a:rPr lang="en-US" sz="3600" b="1" dirty="0">
                <a:latin typeface="Arial" charset="0"/>
              </a:rPr>
              <a:t> </a:t>
            </a:r>
            <a:r>
              <a:rPr lang="ru-RU" sz="3600" b="1" dirty="0">
                <a:latin typeface="Arial" charset="0"/>
              </a:rPr>
              <a:t>НЕЗНАНИЕ ПРАВИЛ ВЫБОРА </a:t>
            </a:r>
            <a:r>
              <a:rPr lang="en-US" sz="3600" b="1" dirty="0">
                <a:latin typeface="Arial" charset="0"/>
              </a:rPr>
              <a:t>   </a:t>
            </a:r>
            <a:r>
              <a:rPr lang="ru-RU" sz="3600" b="1" dirty="0">
                <a:latin typeface="Arial" charset="0"/>
              </a:rPr>
              <a:t>ПРОФЕССИИ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928802"/>
            <a:ext cx="77724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3600" dirty="0">
                <a:latin typeface="Arial" charset="0"/>
              </a:rPr>
              <a:t>Выбор профессии за компанию</a:t>
            </a:r>
          </a:p>
          <a:p>
            <a:pPr algn="just">
              <a:lnSpc>
                <a:spcPct val="90000"/>
              </a:lnSpc>
            </a:pPr>
            <a:r>
              <a:rPr lang="ru-RU" sz="3600" dirty="0">
                <a:latin typeface="Arial" charset="0"/>
              </a:rPr>
              <a:t>Перенос отношения к человеку на саму профессию</a:t>
            </a:r>
          </a:p>
          <a:p>
            <a:pPr algn="just">
              <a:lnSpc>
                <a:spcPct val="90000"/>
              </a:lnSpc>
            </a:pPr>
            <a:r>
              <a:rPr lang="ru-RU" sz="3600" dirty="0">
                <a:latin typeface="Arial" charset="0"/>
              </a:rPr>
              <a:t>Отождествление учебного предмета с профессией</a:t>
            </a:r>
          </a:p>
          <a:p>
            <a:pPr algn="just">
              <a:lnSpc>
                <a:spcPct val="90000"/>
              </a:lnSpc>
            </a:pPr>
            <a:r>
              <a:rPr lang="ru-RU" sz="3600" dirty="0">
                <a:latin typeface="Arial" charset="0"/>
              </a:rPr>
              <a:t>Ориентация сразу на профессии высокой квалификации</a:t>
            </a:r>
          </a:p>
          <a:p>
            <a:pPr algn="just">
              <a:lnSpc>
                <a:spcPct val="90000"/>
              </a:lnSpc>
            </a:pPr>
            <a:endParaRPr lang="ru-RU" sz="3600" dirty="0">
              <a:latin typeface="Arial" charset="0"/>
            </a:endParaRPr>
          </a:p>
        </p:txBody>
      </p:sp>
      <p:pic>
        <p:nvPicPr>
          <p:cNvPr id="15365" name="Picture 5" descr="&amp;Vcy;&amp;ycy;&amp;bcy;&amp;ocy;&amp;rcy; &amp;pcy;&amp;rcy;&amp;ocy;&amp;fcy;&amp;iecy;&amp;scy;&amp;scy;&amp;i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7513" y="5000636"/>
            <a:ext cx="2476486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93038" cy="1143000"/>
          </a:xfrm>
        </p:spPr>
        <p:txBody>
          <a:bodyPr/>
          <a:lstStyle/>
          <a:p>
            <a:pPr algn="ctr"/>
            <a:r>
              <a:rPr lang="en-US" sz="3600" dirty="0">
                <a:latin typeface="Arial" charset="0"/>
              </a:rPr>
              <a:t>II</a:t>
            </a:r>
            <a:r>
              <a:rPr lang="ru-RU" sz="3600" dirty="0">
                <a:latin typeface="Arial" charset="0"/>
              </a:rPr>
              <a:t>. </a:t>
            </a:r>
            <a:r>
              <a:rPr lang="ru-RU" sz="3600" b="1" dirty="0">
                <a:latin typeface="Arial" charset="0"/>
              </a:rPr>
              <a:t>НЕЗНАНИЕ САМОГО СЕБЯ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428736"/>
            <a:ext cx="8643998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3600" dirty="0">
                <a:latin typeface="Arial" charset="0"/>
              </a:rPr>
              <a:t>Незнание или недооценка своих физических особенностей</a:t>
            </a:r>
          </a:p>
          <a:p>
            <a:pPr algn="just">
              <a:lnSpc>
                <a:spcPct val="90000"/>
              </a:lnSpc>
            </a:pPr>
            <a:r>
              <a:rPr lang="ru-RU" sz="3600" dirty="0">
                <a:latin typeface="Arial" charset="0"/>
              </a:rPr>
              <a:t>Незнание или недооценка своих психологических особенностей</a:t>
            </a:r>
          </a:p>
          <a:p>
            <a:pPr algn="just">
              <a:lnSpc>
                <a:spcPct val="90000"/>
              </a:lnSpc>
            </a:pPr>
            <a:r>
              <a:rPr lang="ru-RU" sz="3600" dirty="0">
                <a:latin typeface="Arial" charset="0"/>
              </a:rPr>
              <a:t>Неумение соотнести свои способности</a:t>
            </a:r>
            <a:r>
              <a:rPr lang="en-US" sz="3600" dirty="0">
                <a:latin typeface="Arial" charset="0"/>
              </a:rPr>
              <a:t> </a:t>
            </a:r>
            <a:r>
              <a:rPr lang="ru-RU" sz="3600" dirty="0">
                <a:latin typeface="Arial" charset="0"/>
              </a:rPr>
              <a:t>с требованиями профессии</a:t>
            </a:r>
          </a:p>
        </p:txBody>
      </p:sp>
      <p:pic>
        <p:nvPicPr>
          <p:cNvPr id="17414" name="Picture 1030" descr="Uli &amp;Icy;&amp;ncy;&amp;tcy;&amp;iecy;&amp;rcy;&amp;iecy;&amp;scy;&amp;ncy;&amp;ycy;&amp;iecy; &amp;scy;&amp;tcy;&amp;acy;&amp;tcy;&amp;softcy;&amp;icy; - Part 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79238" y="4572008"/>
            <a:ext cx="321471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305800" cy="1143000"/>
          </a:xfrm>
        </p:spPr>
        <p:txBody>
          <a:bodyPr/>
          <a:lstStyle/>
          <a:p>
            <a:r>
              <a:rPr lang="en-US" sz="3600" dirty="0">
                <a:latin typeface="Arial" charset="0"/>
              </a:rPr>
              <a:t>III</a:t>
            </a:r>
            <a:r>
              <a:rPr lang="ru-RU" sz="3600" dirty="0">
                <a:latin typeface="Arial" charset="0"/>
              </a:rPr>
              <a:t>. </a:t>
            </a:r>
            <a:r>
              <a:rPr lang="ru-RU" sz="3600" b="1" dirty="0">
                <a:latin typeface="Arial" charset="0"/>
              </a:rPr>
              <a:t>НЕЗНАНИЕ МИРА </a:t>
            </a:r>
            <a:r>
              <a:rPr lang="ru-RU" sz="3600" b="1" dirty="0" smtClean="0">
                <a:latin typeface="Arial" charset="0"/>
              </a:rPr>
              <a:t>ПРОФЕССИЙ</a:t>
            </a:r>
            <a:endParaRPr lang="ru-RU" sz="3600" b="1" dirty="0"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500174"/>
            <a:ext cx="5143504" cy="535782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3600" dirty="0">
                <a:latin typeface="Arial" charset="0"/>
              </a:rPr>
              <a:t>Предубеждение в отношении престижности профессии</a:t>
            </a:r>
          </a:p>
          <a:p>
            <a:pPr>
              <a:lnSpc>
                <a:spcPct val="170000"/>
              </a:lnSpc>
            </a:pPr>
            <a:r>
              <a:rPr lang="ru-RU" sz="3600" dirty="0">
                <a:latin typeface="Arial" charset="0"/>
              </a:rPr>
              <a:t>Увлечение только внешней стороной профессии</a:t>
            </a:r>
          </a:p>
          <a:p>
            <a:pPr>
              <a:lnSpc>
                <a:spcPct val="170000"/>
              </a:lnSpc>
            </a:pPr>
            <a:r>
              <a:rPr lang="ru-RU" sz="3600" dirty="0">
                <a:latin typeface="Arial" charset="0"/>
              </a:rPr>
              <a:t>Незнание требований профессии к человеку</a:t>
            </a:r>
          </a:p>
          <a:p>
            <a:pPr>
              <a:lnSpc>
                <a:spcPct val="170000"/>
              </a:lnSpc>
            </a:pPr>
            <a:r>
              <a:rPr lang="ru-RU" sz="3600" dirty="0">
                <a:latin typeface="Arial" charset="0"/>
              </a:rPr>
              <a:t>Устаревшие представления о характере и условиях труда конкретной профессии</a:t>
            </a:r>
          </a:p>
        </p:txBody>
      </p:sp>
      <p:pic>
        <p:nvPicPr>
          <p:cNvPr id="72706" name="Picture 2" descr="&amp;Vcy; &amp;mcy;&amp;icy;&amp;rcy;&amp;iecy; &amp;pcy;&amp;rcy;&amp;ocy;&amp;fcy;&amp;iecy;&amp;scy;&amp;scy;&amp;icy;&amp;j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2000240"/>
            <a:ext cx="3571867" cy="3857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488" y="785794"/>
            <a:ext cx="628651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charset="0"/>
              </a:rPr>
              <a:t>ЛИЧНЫЙ ПРОФЕССИОНАЛЬНЫЙ ПЛАН</a:t>
            </a:r>
            <a:r>
              <a:rPr lang="ru-RU" sz="2800" dirty="0">
                <a:latin typeface="Arial" charset="0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62200"/>
            <a:ext cx="8382000" cy="3733800"/>
          </a:xfrm>
        </p:spPr>
        <p:txBody>
          <a:bodyPr>
            <a:normAutofit fontScale="40000" lnSpcReduction="20000"/>
          </a:bodyPr>
          <a:lstStyle/>
          <a:p>
            <a:pPr marL="36000" indent="-609600" algn="just">
              <a:lnSpc>
                <a:spcPct val="170000"/>
              </a:lnSpc>
              <a:spcBef>
                <a:spcPts val="0"/>
              </a:spcBef>
              <a:buFontTx/>
              <a:buNone/>
            </a:pPr>
            <a:r>
              <a:rPr lang="ru-RU" sz="3600" dirty="0">
                <a:latin typeface="Arial" charset="0"/>
              </a:rPr>
              <a:t>1.</a:t>
            </a:r>
            <a:r>
              <a:rPr lang="ru-RU" sz="3600" b="1" dirty="0">
                <a:latin typeface="Arial" charset="0"/>
              </a:rPr>
              <a:t>Главная цель</a:t>
            </a:r>
            <a:r>
              <a:rPr lang="ru-RU" sz="3600" dirty="0">
                <a:latin typeface="Arial" charset="0"/>
              </a:rPr>
              <a:t> (</a:t>
            </a:r>
            <a:r>
              <a:rPr lang="ru-RU" sz="3600" i="1" dirty="0">
                <a:latin typeface="Arial" charset="0"/>
              </a:rPr>
              <a:t>кем я буду, каким буду, чего достигну)</a:t>
            </a:r>
          </a:p>
          <a:p>
            <a:pPr marL="36000" indent="-609600" algn="just">
              <a:lnSpc>
                <a:spcPct val="170000"/>
              </a:lnSpc>
              <a:spcBef>
                <a:spcPts val="0"/>
              </a:spcBef>
              <a:buFontTx/>
              <a:buNone/>
            </a:pPr>
            <a:r>
              <a:rPr lang="ru-RU" sz="3600" dirty="0">
                <a:latin typeface="Arial" charset="0"/>
              </a:rPr>
              <a:t>2.</a:t>
            </a:r>
            <a:r>
              <a:rPr lang="ru-RU" sz="3600" b="1" dirty="0">
                <a:latin typeface="Arial" charset="0"/>
              </a:rPr>
              <a:t>Цепочка ближайших и более отдаленных конкретных целей</a:t>
            </a:r>
            <a:r>
              <a:rPr lang="ru-RU" sz="3600" dirty="0">
                <a:latin typeface="Arial" charset="0"/>
              </a:rPr>
              <a:t> (</a:t>
            </a:r>
            <a:r>
              <a:rPr lang="ru-RU" sz="3600" i="1" dirty="0">
                <a:latin typeface="Arial" charset="0"/>
              </a:rPr>
              <a:t>чему и где учиться, перспективы повышения мастерства</a:t>
            </a:r>
            <a:r>
              <a:rPr lang="ru-RU" sz="3600" i="1" dirty="0" smtClean="0">
                <a:latin typeface="Arial" charset="0"/>
              </a:rPr>
              <a:t>)</a:t>
            </a:r>
          </a:p>
          <a:p>
            <a:pPr marL="36000" indent="-60960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3600" b="1" dirty="0" smtClean="0">
                <a:latin typeface="Arial" charset="0"/>
              </a:rPr>
              <a:t>3. Пути и средства достижения ближайших целей</a:t>
            </a:r>
            <a:r>
              <a:rPr lang="ru-RU" sz="3600" dirty="0" smtClean="0">
                <a:latin typeface="Arial" charset="0"/>
              </a:rPr>
              <a:t> (</a:t>
            </a:r>
            <a:r>
              <a:rPr lang="ru-RU" sz="3600" i="1" dirty="0" smtClean="0">
                <a:latin typeface="Arial" charset="0"/>
              </a:rPr>
              <a:t>беседы с людьми, проба сил, самообразование, подготовительные курсы, поступление в учебное заведение)</a:t>
            </a:r>
          </a:p>
          <a:p>
            <a:pPr marL="36000" indent="-74295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Arial" charset="0"/>
              </a:rPr>
              <a:t>4.Внешние условия, препятствующие достижению целей</a:t>
            </a:r>
            <a:r>
              <a:rPr lang="ru-RU" sz="3600" dirty="0" smtClean="0">
                <a:latin typeface="Arial" charset="0"/>
              </a:rPr>
              <a:t> (</a:t>
            </a:r>
            <a:r>
              <a:rPr lang="ru-RU" sz="3600" i="1" dirty="0" smtClean="0">
                <a:latin typeface="Arial" charset="0"/>
              </a:rPr>
              <a:t>трудности, возможные препятствия, возможное противодействие тех или иных людей)</a:t>
            </a:r>
          </a:p>
          <a:p>
            <a:pPr marL="36000" indent="-60960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3600" b="1" dirty="0" smtClean="0">
                <a:latin typeface="Arial" charset="0"/>
              </a:rPr>
              <a:t>5.Пути и средства достижения ближайших целей</a:t>
            </a:r>
            <a:r>
              <a:rPr lang="ru-RU" sz="3600" dirty="0" smtClean="0">
                <a:latin typeface="Arial" charset="0"/>
              </a:rPr>
              <a:t> (</a:t>
            </a:r>
            <a:r>
              <a:rPr lang="ru-RU" sz="3600" i="1" dirty="0" smtClean="0">
                <a:latin typeface="Arial" charset="0"/>
              </a:rPr>
              <a:t>беседы с людьми, проба сил, самообразование, подготовительные курсы, </a:t>
            </a:r>
            <a:r>
              <a:rPr lang="ru-RU" sz="3600" i="1" dirty="0" err="1" smtClean="0">
                <a:latin typeface="Arial" charset="0"/>
              </a:rPr>
              <a:t>поступ-ление</a:t>
            </a:r>
            <a:r>
              <a:rPr lang="ru-RU" sz="3600" i="1" dirty="0" smtClean="0">
                <a:latin typeface="Arial" charset="0"/>
              </a:rPr>
              <a:t> в учебное заведение)</a:t>
            </a:r>
          </a:p>
          <a:p>
            <a:pPr marL="36000" indent="-609600"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3600" dirty="0" smtClean="0">
                <a:latin typeface="Arial" charset="0"/>
              </a:rPr>
              <a:t>6.</a:t>
            </a:r>
            <a:r>
              <a:rPr lang="ru-RU" sz="3600" b="1" dirty="0" smtClean="0">
                <a:latin typeface="Arial" charset="0"/>
              </a:rPr>
              <a:t>Внешние условия, препятствующие достижению целей</a:t>
            </a:r>
            <a:r>
              <a:rPr lang="ru-RU" sz="3600" dirty="0" smtClean="0">
                <a:latin typeface="Arial" charset="0"/>
              </a:rPr>
              <a:t> (</a:t>
            </a:r>
            <a:r>
              <a:rPr lang="ru-RU" sz="3600" i="1" dirty="0" smtClean="0">
                <a:latin typeface="Arial" charset="0"/>
              </a:rPr>
              <a:t>трудности, возможные препятствия, возможное противодействие тех или иных людей)</a:t>
            </a:r>
          </a:p>
          <a:p>
            <a:pPr marL="742950" indent="-742950" algn="just">
              <a:lnSpc>
                <a:spcPct val="90000"/>
              </a:lnSpc>
              <a:buFont typeface="Wingdings" pitchFamily="2" charset="2"/>
              <a:buAutoNum type="arabicPeriod" startAt="4"/>
            </a:pPr>
            <a:endParaRPr lang="ru-RU" sz="3600" i="1" dirty="0" smtClean="0">
              <a:latin typeface="Arial" charset="0"/>
            </a:endParaRPr>
          </a:p>
          <a:p>
            <a:pPr marL="609600" indent="-609600" algn="just">
              <a:buFontTx/>
              <a:buNone/>
            </a:pPr>
            <a:endParaRPr lang="ru-RU" sz="3600" i="1" dirty="0">
              <a:latin typeface="Arial" charset="0"/>
            </a:endParaRPr>
          </a:p>
        </p:txBody>
      </p:sp>
      <p:sp>
        <p:nvSpPr>
          <p:cNvPr id="18437" name="AutoShape 5" descr="&amp;Ucy;&amp;scy;&amp;lcy;&amp;ucy;&amp;gcy;&amp;icy; - &amp;Ecy;&amp;kcy;&amp;scy;&amp;pcy;&amp;iecy;&amp;rcy;&amp;tcy; &amp;pcy;&amp;ocy; &amp;lcy;&amp;icy;&amp;chcy;&amp;ncy;&amp;ycy;&amp;mcy; &amp;fcy;&amp;icy;&amp;ncy;&amp;acy;&amp;ncy;&amp;scy;&amp;acy;&amp;mcy; &amp;vcy; &amp;Kcy;&amp;rcy;&amp;acy;&amp;scy;&amp;ncy;&amp;ocy;&amp;dcy;&amp;acy;&amp;rcy;&amp;scy;&amp;kcy;&amp;ocy;&amp;mcy; &amp;kcy;&amp;rcy;&amp;acy;&amp;iecy; &amp;pcy;&amp;rcy;&amp;iecy;&amp;dcy;&amp;lcy;&amp;ocy;&amp;zhcy;&amp;iecy;&amp;ncy;&amp;icy;&amp;iecy; &amp;icy; &amp;pcy;&amp;ocy;&amp;icy;&amp;scy;&amp;kcy; &amp;ucy;&amp;scy;&amp;lcy;&amp;ucy;&amp;gcy; &amp;ncy;&amp;acy; Avito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9" name="AutoShape 7" descr="&amp;Ucy;&amp;scy;&amp;lcy;&amp;ucy;&amp;gcy;&amp;icy; - &amp;Ecy;&amp;kcy;&amp;scy;&amp;pcy;&amp;iecy;&amp;rcy;&amp;tcy; &amp;pcy;&amp;ocy; &amp;lcy;&amp;icy;&amp;chcy;&amp;ncy;&amp;ycy;&amp;mcy; &amp;fcy;&amp;icy;&amp;ncy;&amp;acy;&amp;ncy;&amp;scy;&amp;acy;&amp;mcy; &amp;vcy; &amp;Kcy;&amp;rcy;&amp;acy;&amp;scy;&amp;ncy;&amp;ocy;&amp;dcy;&amp;acy;&amp;rcy;&amp;scy;&amp;kcy;&amp;ocy;&amp;mcy; &amp;kcy;&amp;rcy;&amp;acy;&amp;iecy; &amp;pcy;&amp;rcy;&amp;iecy;&amp;dcy;&amp;lcy;&amp;ocy;&amp;zhcy;&amp;iecy;&amp;ncy;&amp;icy;&amp;iecy; &amp;icy; &amp;pcy;&amp;ocy;&amp;icy;&amp;scy;&amp;kcy; &amp;ucy;&amp;scy;&amp;lcy;&amp;ucy;&amp;gcy; &amp;ncy;&amp;acy; Avito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1" name="AutoShape 9" descr="&amp;Ucy;&amp;scy;&amp;lcy;&amp;ucy;&amp;gcy;&amp;icy; - &amp;Ecy;&amp;kcy;&amp;scy;&amp;pcy;&amp;iecy;&amp;rcy;&amp;tcy; &amp;pcy;&amp;ocy; &amp;lcy;&amp;icy;&amp;chcy;&amp;ncy;&amp;ycy;&amp;mcy; &amp;fcy;&amp;icy;&amp;ncy;&amp;acy;&amp;ncy;&amp;scy;&amp;acy;&amp;mcy; &amp;vcy; &amp;Kcy;&amp;rcy;&amp;acy;&amp;scy;&amp;ncy;&amp;ocy;&amp;dcy;&amp;acy;&amp;rcy;&amp;scy;&amp;kcy;&amp;ocy;&amp;mcy; &amp;kcy;&amp;rcy;&amp;acy;&amp;iecy; &amp;pcy;&amp;rcy;&amp;iecy;&amp;dcy;&amp;lcy;&amp;ocy;&amp;zhcy;&amp;iecy;&amp;ncy;&amp;icy;&amp;iecy; &amp;icy; &amp;pcy;&amp;ocy;&amp;icy;&amp;scy;&amp;kcy; &amp;ucy;&amp;scy;&amp;lcy;&amp;ucy;&amp;gcy; &amp;ncy;&amp;acy; Avito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642918"/>
            <a:ext cx="2238125" cy="167639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929718" cy="1066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СХЕМА ЛИЧНОГО ПРОФЕССИОНАЛЬНОГО ПЛАНА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Group 132"/>
          <p:cNvGraphicFramePr>
            <a:graphicFrameLocks noGrp="1"/>
          </p:cNvGraphicFramePr>
          <p:nvPr/>
        </p:nvGraphicFramePr>
        <p:xfrm>
          <a:off x="214282" y="1285860"/>
          <a:ext cx="8678893" cy="5321489"/>
        </p:xfrm>
        <a:graphic>
          <a:graphicData uri="http://schemas.openxmlformats.org/drawingml/2006/table">
            <a:tbl>
              <a:tblPr/>
              <a:tblGrid>
                <a:gridCol w="1643074"/>
                <a:gridCol w="7035819"/>
              </a:tblGrid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Главная цель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Чем буду заниматься, какой трудовой вклад внесу в общее дело, кем буду, каким буду, где буду, чего достигну, на кого буду равняться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Ближайшие задачи и более отдаленные перспективы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область деятельности, специальность, работа, трудовая проба сил, чему и где учиться, перспективы повышения мастерства, профессионального роста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и средства достижения цели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справочной литературы, беседы со специалистами, самообразование, поступление в определенное  учебное заведение (ПТУ, колледж, ВУЗ, курсы)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8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Внешние сопротивления на пути достижения цели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Трудности , возможные препятствия, возможные противодействия тех или иных людей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Внутренние условия достижения цели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Свои возможности: состояние здоровья, способности к обучению, настойчивость, терпение, склонности к практической и теоретической работе, другие личные качества, необходимые для учебы и работы по данной специальности, работа по самовоспитанию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Запасные варианты и пути их достижения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Например: «Не пройду по конкурсу в институт – попробую поступить на ту же специальность в колледж» и т.д.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0004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Arial" charset="0"/>
              </a:rPr>
              <a:t>ХАРАКТЕРИСТИКА ПРОФЕССИОНАЛЬНОГО ПЛАНА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71612"/>
            <a:ext cx="8382000" cy="500066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400" b="1" dirty="0">
                <a:latin typeface="Arial" charset="0"/>
              </a:rPr>
              <a:t>Определенность, ясность плана</a:t>
            </a:r>
            <a:r>
              <a:rPr lang="ru-RU" sz="3400" dirty="0">
                <a:latin typeface="Arial" charset="0"/>
              </a:rPr>
              <a:t> (если человек указывает на единственную профессию и соответствующий тип учебного заведения</a:t>
            </a:r>
            <a:r>
              <a:rPr lang="ru-RU" sz="3400" dirty="0" smtClean="0">
                <a:latin typeface="Arial" charset="0"/>
              </a:rPr>
              <a:t>)</a:t>
            </a:r>
          </a:p>
          <a:p>
            <a:pPr algn="just"/>
            <a:r>
              <a:rPr lang="ru-RU" sz="3400" b="1" dirty="0" smtClean="0">
                <a:latin typeface="Arial" charset="0"/>
              </a:rPr>
              <a:t>Полнота плана</a:t>
            </a:r>
            <a:r>
              <a:rPr lang="ru-RU" sz="3400" dirty="0" smtClean="0">
                <a:latin typeface="Arial" charset="0"/>
              </a:rPr>
              <a:t> (когда учтены все необходимые факторы выбора профессии: направленность интересов, склонностей, способностей, состояния здоровья, уровень образования и т.д.)</a:t>
            </a:r>
          </a:p>
          <a:p>
            <a:pPr algn="just"/>
            <a:r>
              <a:rPr lang="ru-RU" sz="3400" b="1" dirty="0" smtClean="0">
                <a:latin typeface="Arial" charset="0"/>
              </a:rPr>
              <a:t>Устойчивость плана</a:t>
            </a:r>
            <a:r>
              <a:rPr lang="ru-RU" sz="3400" dirty="0" smtClean="0">
                <a:latin typeface="Arial" charset="0"/>
              </a:rPr>
              <a:t> во времени (как уверенность в правильности выбора и помехоустойчивость в стремлении к его осуществлению)</a:t>
            </a:r>
          </a:p>
          <a:p>
            <a:pPr algn="just"/>
            <a:r>
              <a:rPr lang="ru-RU" sz="3400" b="1" dirty="0" smtClean="0">
                <a:latin typeface="Arial" charset="0"/>
              </a:rPr>
              <a:t>Реалистичность плана</a:t>
            </a:r>
            <a:r>
              <a:rPr lang="ru-RU" sz="3400" dirty="0" smtClean="0">
                <a:latin typeface="Arial" charset="0"/>
              </a:rPr>
              <a:t> (как опора на реальные социальные и психологические возможности реализации выбора)</a:t>
            </a:r>
          </a:p>
          <a:p>
            <a:pPr algn="just"/>
            <a:r>
              <a:rPr lang="ru-RU" sz="3400" b="1" dirty="0" smtClean="0">
                <a:latin typeface="Arial" charset="0"/>
              </a:rPr>
              <a:t>Моральная оправданность плана</a:t>
            </a:r>
            <a:r>
              <a:rPr lang="ru-RU" sz="3400" dirty="0" smtClean="0">
                <a:latin typeface="Arial" charset="0"/>
              </a:rPr>
              <a:t> (если мотивы выбора профессии относятся к содержанию деятельности будущей профессии)</a:t>
            </a:r>
          </a:p>
          <a:p>
            <a:pPr algn="just">
              <a:lnSpc>
                <a:spcPct val="90000"/>
              </a:lnSpc>
            </a:pPr>
            <a:r>
              <a:rPr lang="ru-RU" sz="3400" b="1" dirty="0" smtClean="0">
                <a:latin typeface="Arial" charset="0"/>
              </a:rPr>
              <a:t>Логическая обоснованность </a:t>
            </a:r>
            <a:r>
              <a:rPr lang="ru-RU" sz="3400" dirty="0" smtClean="0">
                <a:latin typeface="Arial" charset="0"/>
              </a:rPr>
              <a:t>(как соотнесение склонностей и способностей человека с требованиями профессии)</a:t>
            </a:r>
          </a:p>
          <a:p>
            <a:pPr algn="just">
              <a:lnSpc>
                <a:spcPct val="90000"/>
              </a:lnSpc>
            </a:pPr>
            <a:r>
              <a:rPr lang="ru-RU" sz="3400" b="1" dirty="0" smtClean="0">
                <a:latin typeface="Arial" charset="0"/>
              </a:rPr>
              <a:t>  Внутренняя согласованность </a:t>
            </a:r>
            <a:r>
              <a:rPr lang="ru-RU" sz="3400" dirty="0" smtClean="0">
                <a:latin typeface="Arial" charset="0"/>
              </a:rPr>
              <a:t>с другими жизненными целями (семейными, общественными, личностными)</a:t>
            </a:r>
          </a:p>
          <a:p>
            <a:pPr algn="just">
              <a:lnSpc>
                <a:spcPct val="90000"/>
              </a:lnSpc>
            </a:pPr>
            <a:r>
              <a:rPr lang="ru-RU" sz="3400" b="1" dirty="0" smtClean="0">
                <a:latin typeface="Arial" charset="0"/>
              </a:rPr>
              <a:t>Согласованность плана</a:t>
            </a:r>
            <a:r>
              <a:rPr lang="ru-RU" sz="3400" dirty="0" smtClean="0">
                <a:latin typeface="Arial" charset="0"/>
              </a:rPr>
              <a:t> с потребностями рынка труда в кадрах Вашей профессии</a:t>
            </a:r>
          </a:p>
          <a:p>
            <a:pPr algn="just">
              <a:lnSpc>
                <a:spcPct val="90000"/>
              </a:lnSpc>
            </a:pPr>
            <a:endParaRPr lang="ru-RU" sz="3400" dirty="0" smtClean="0">
              <a:latin typeface="Arial" charset="0"/>
            </a:endParaRPr>
          </a:p>
          <a:p>
            <a:pPr algn="just"/>
            <a:endParaRPr lang="ru-RU" sz="3400" dirty="0" smtClean="0">
              <a:latin typeface="Arial" charset="0"/>
            </a:endParaRPr>
          </a:p>
          <a:p>
            <a:pPr algn="just"/>
            <a:endParaRPr lang="ru-RU" sz="3600" dirty="0" smtClean="0">
              <a:latin typeface="Arial" charset="0"/>
            </a:endParaRPr>
          </a:p>
          <a:p>
            <a:pPr algn="just"/>
            <a:endParaRPr lang="ru-RU" sz="3600" dirty="0" smtClean="0">
              <a:latin typeface="Arial" charset="0"/>
            </a:endParaRPr>
          </a:p>
          <a:p>
            <a:pPr algn="just"/>
            <a:endParaRPr lang="ru-RU" sz="3600" dirty="0" smtClean="0">
              <a:latin typeface="Arial" charset="0"/>
            </a:endParaRPr>
          </a:p>
          <a:p>
            <a:pPr algn="just"/>
            <a:endParaRPr lang="ru-RU" sz="36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6962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>
                <a:latin typeface="Arial" charset="0"/>
              </a:rPr>
              <a:t>ПРИНЯВ РЕШЕНИЕ, </a:t>
            </a:r>
            <a:br>
              <a:rPr lang="ru-RU" sz="3600" b="1">
                <a:latin typeface="Arial" charset="0"/>
              </a:rPr>
            </a:br>
            <a:r>
              <a:rPr lang="ru-RU" sz="3600" b="1">
                <a:latin typeface="Arial" charset="0"/>
              </a:rPr>
              <a:t>НЕ ОТСТУПАЙТЕ ПЕРЕД ТРУДНОСТЯМИ!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3068960"/>
            <a:ext cx="8382000" cy="1524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latin typeface="Arial" charset="0"/>
              </a:rPr>
              <a:t>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>
                <a:latin typeface="Arial" charset="0"/>
              </a:rPr>
              <a:t>БУДЬТЕ  НАСТОЙЧИВЫ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>
                <a:latin typeface="Arial" charset="0"/>
              </a:rPr>
              <a:t> В ДОСТИЖЕНИИ СВОИХ ЦЕЛЕЙ!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Пройди тест «Карта интересов»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 indent="0">
              <a:buNone/>
            </a:pPr>
            <a:r>
              <a:rPr lang="ru-RU" u="sng" dirty="0">
                <a:solidFill>
                  <a:srgbClr val="0070C0"/>
                </a:solidFill>
                <a:hlinkClick r:id="rId2"/>
              </a:rPr>
              <a:t>https://psytests.org/profession/mapG-run.html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5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133600"/>
            <a:ext cx="8382000" cy="533400"/>
          </a:xfrm>
        </p:spPr>
        <p:txBody>
          <a:bodyPr>
            <a:normAutofit fontScale="90000"/>
          </a:bodyPr>
          <a:lstStyle/>
          <a:p>
            <a:r>
              <a:rPr lang="ru-RU" sz="3600"/>
              <a:t/>
            </a:r>
            <a:br>
              <a:rPr lang="ru-RU" sz="3600"/>
            </a:br>
            <a:endParaRPr lang="ru-RU" sz="36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5072074"/>
            <a:ext cx="8534400" cy="1600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2060"/>
                </a:solidFill>
                <a:latin typeface="Arial" charset="0"/>
              </a:rPr>
              <a:t>НЕ ПРЕДОСТАВЛЯЙ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02060"/>
                </a:solidFill>
                <a:latin typeface="Arial" charset="0"/>
              </a:rPr>
              <a:t> ВЫБОР СВОЕЙ БУДУЩЕЙ ПРОФЕССИИ СЛУЧАЮ!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14282" y="571480"/>
            <a:ext cx="45720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002060"/>
                </a:solidFill>
              </a:rPr>
              <a:t>ВЫБОР ПРОФЕССИИ –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СЛОЖНЫЙ И ОТВЕТСТВЕННЫЙ ШАГ </a:t>
            </a:r>
            <a:r>
              <a:rPr lang="ru-RU" sz="3600" dirty="0" smtClean="0">
                <a:solidFill>
                  <a:srgbClr val="002060"/>
                </a:solidFill>
              </a:rPr>
              <a:t>В </a:t>
            </a:r>
            <a:r>
              <a:rPr lang="ru-RU" sz="3600" dirty="0">
                <a:solidFill>
                  <a:srgbClr val="002060"/>
                </a:solidFill>
              </a:rPr>
              <a:t>ЖИЗНИ КАЖДОГО ЧЕЛОВЕКА</a:t>
            </a:r>
          </a:p>
        </p:txBody>
      </p:sp>
      <p:pic>
        <p:nvPicPr>
          <p:cNvPr id="31749" name="Picture 2053" descr="&amp;Pcy;&amp;iecy;&amp;rcy;&amp;scy;&amp;ocy;&amp;ncy;&amp;acy;&amp;lcy;&amp;softcy;&amp;ncy;&amp;ycy;&amp;jcy; &amp;scy;&amp;acy;&amp;jcy;&amp;tcy; &amp;Gcy;&amp;ocy;&amp;rcy;&amp;dcy;&amp;iecy;&amp;jcy;&amp;chcy;&amp;ucy;&amp;kcy; &amp;Lcy;&amp;yucy;&amp;bcy;&amp;ocy;&amp;vcy;&amp;icy; &amp;Acy;&amp;ncy;&amp;acy;&amp;tcy;&amp;ocy;&amp;lcy;&amp;softcy;&amp;iecy;&amp;vcy;&amp;ncy;&amp;ycy; - &amp;Rcy;&amp;ocy;&amp;dcy;&amp;icy;&amp;tcy;&amp;iecy;&amp;lcy;&amp;yacy;&amp;m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20" y="642918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0" y="785794"/>
            <a:ext cx="5357818" cy="1524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ЛЮБИМАЯ РАБОТА - ВАЖНЕЙШЕЕ УСЛОВИЕ ЧЕЛОВЕЧЕСКОГО СЧАСТЬЯ</a:t>
            </a:r>
          </a:p>
        </p:txBody>
      </p:sp>
      <p:sp>
        <p:nvSpPr>
          <p:cNvPr id="31747" name="Rectangle 2051"/>
          <p:cNvSpPr>
            <a:spLocks noGrp="1" noChangeArrowheads="1"/>
          </p:cNvSpPr>
          <p:nvPr>
            <p:ph idx="1"/>
          </p:nvPr>
        </p:nvSpPr>
        <p:spPr>
          <a:xfrm>
            <a:off x="0" y="2947966"/>
            <a:ext cx="9144000" cy="391003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r>
              <a:rPr lang="ru-RU" sz="3200" dirty="0">
                <a:latin typeface="Monotype Corsiva" pitchFamily="66" charset="0"/>
              </a:rPr>
              <a:t>	</a:t>
            </a:r>
            <a:r>
              <a:rPr lang="ru-RU" sz="3200" b="1" u="sng" dirty="0">
                <a:solidFill>
                  <a:srgbClr val="002060"/>
                </a:solidFill>
                <a:latin typeface="Monotype Corsiva" pitchFamily="66" charset="0"/>
              </a:rPr>
              <a:t>ПРАВИЛЬНО ВЫБРАННАЯ </a:t>
            </a:r>
            <a:r>
              <a:rPr lang="ru-RU" sz="3200" b="1" u="sng" dirty="0" smtClean="0">
                <a:solidFill>
                  <a:srgbClr val="002060"/>
                </a:solidFill>
                <a:latin typeface="Monotype Corsiva" pitchFamily="66" charset="0"/>
              </a:rPr>
              <a:t>ПРОФЕССИЯ: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ПРИНОСИТ УДОВЛЕТВОРЕНИЕ, 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ОБЕСПЕЧИВАЕТ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УСПЕХ В РАБОТЕ, 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БЫСТРЫЙ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ПРОФЕССИОНАЛЬНЫЙ РОСТ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ДЕЛАЕТ ТРУД (ДАЖЕ ТЯЖЕЛЫЙ) РАДОСТНЫМ И ТВОРЧЕСКИМ.</a:t>
            </a:r>
          </a:p>
        </p:txBody>
      </p:sp>
      <p:pic>
        <p:nvPicPr>
          <p:cNvPr id="27653" name="Picture 1029" descr="http://moyadevushka.ru/wp-content/uploads/2014/11/%D1%82%D1%80%D0%B8-%D1%81%D1%84%D0%B5%D1%80%D1%8B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571480"/>
            <a:ext cx="355023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142984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Arial" charset="0"/>
              </a:rPr>
              <a:t/>
            </a:r>
            <a:br>
              <a:rPr lang="en-US" sz="3600" dirty="0" smtClean="0">
                <a:latin typeface="Arial" charset="0"/>
              </a:rPr>
            </a:br>
            <a:r>
              <a:rPr lang="ru-RU" sz="3600" dirty="0" smtClean="0">
                <a:latin typeface="Arial" charset="0"/>
              </a:rPr>
              <a:t> </a:t>
            </a:r>
            <a:r>
              <a:rPr lang="ru-RU" sz="3600" dirty="0" smtClean="0">
                <a:solidFill>
                  <a:srgbClr val="157E89"/>
                </a:solidFill>
                <a:latin typeface="Arial" charset="0"/>
              </a:rPr>
              <a:t>Человек, выбирающий </a:t>
            </a:r>
            <a:r>
              <a:rPr lang="ru-RU" sz="3100" dirty="0" err="1" smtClean="0">
                <a:solidFill>
                  <a:srgbClr val="157E89"/>
                </a:solidFill>
                <a:latin typeface="Arial" charset="0"/>
              </a:rPr>
              <a:t>профе</a:t>
            </a:r>
            <a:r>
              <a:rPr lang="en-US" sz="3100" dirty="0" smtClean="0">
                <a:solidFill>
                  <a:srgbClr val="157E89"/>
                </a:solidFill>
                <a:latin typeface="Arial" charset="0"/>
              </a:rPr>
              <a:t>c</a:t>
            </a:r>
            <a:r>
              <a:rPr lang="ru-RU" sz="3100" dirty="0" smtClean="0">
                <a:solidFill>
                  <a:srgbClr val="157E89"/>
                </a:solidFill>
                <a:latin typeface="Arial" charset="0"/>
              </a:rPr>
              <a:t>сию, должен руководствоваться следующими </a:t>
            </a:r>
            <a:br>
              <a:rPr lang="ru-RU" sz="3100" dirty="0" smtClean="0">
                <a:solidFill>
                  <a:srgbClr val="157E89"/>
                </a:solidFill>
                <a:latin typeface="Arial" charset="0"/>
              </a:rPr>
            </a:br>
            <a:r>
              <a:rPr lang="ru-RU" sz="3600" b="1" dirty="0" smtClean="0">
                <a:solidFill>
                  <a:srgbClr val="157E89"/>
                </a:solidFill>
                <a:latin typeface="Arial" charset="0"/>
              </a:rPr>
              <a:t>ПРИНЦИПАМИ ВЫБОРА ПРОФЕССИИ</a:t>
            </a:r>
            <a:r>
              <a:rPr lang="ru-RU" sz="3600" dirty="0" smtClean="0">
                <a:solidFill>
                  <a:srgbClr val="157E89"/>
                </a:solidFill>
                <a:latin typeface="Arial" charset="0"/>
              </a:rPr>
              <a:t>:</a:t>
            </a:r>
            <a:br>
              <a:rPr lang="ru-RU" sz="3600" dirty="0" smtClean="0">
                <a:solidFill>
                  <a:srgbClr val="157E89"/>
                </a:solidFill>
                <a:latin typeface="Arial" charset="0"/>
              </a:rPr>
            </a:br>
            <a:endParaRPr lang="ru-RU" sz="3600" b="1" dirty="0">
              <a:solidFill>
                <a:srgbClr val="157E89"/>
              </a:solidFill>
              <a:latin typeface="Arial" charset="0"/>
            </a:endParaRP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1219200" y="2743200"/>
            <a:ext cx="7239000" cy="33528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200000"/>
              </a:lnSpc>
            </a:pPr>
            <a:r>
              <a:rPr lang="ru-RU" b="1" dirty="0">
                <a:solidFill>
                  <a:srgbClr val="067C57"/>
                </a:solidFill>
                <a:latin typeface="Arial" charset="0"/>
              </a:rPr>
              <a:t>ПРИНЦИП АКТИВНОСТИ</a:t>
            </a:r>
          </a:p>
          <a:p>
            <a:pPr algn="ctr">
              <a:lnSpc>
                <a:spcPct val="200000"/>
              </a:lnSpc>
            </a:pPr>
            <a:r>
              <a:rPr lang="ru-RU" b="1" dirty="0">
                <a:solidFill>
                  <a:srgbClr val="067C57"/>
                </a:solidFill>
                <a:latin typeface="Arial" charset="0"/>
              </a:rPr>
              <a:t>ПРИНЦИП СОЗНАТЕЛЬНОСТИ</a:t>
            </a:r>
          </a:p>
          <a:p>
            <a:pPr algn="ctr">
              <a:lnSpc>
                <a:spcPct val="200000"/>
              </a:lnSpc>
            </a:pPr>
            <a:r>
              <a:rPr lang="ru-RU" b="1" dirty="0">
                <a:solidFill>
                  <a:srgbClr val="067C57"/>
                </a:solidFill>
                <a:latin typeface="Arial" charset="0"/>
              </a:rPr>
              <a:t>ПРИНЦИП СООТВЕТСТВИЯ</a:t>
            </a:r>
          </a:p>
          <a:p>
            <a:pPr algn="ctr">
              <a:lnSpc>
                <a:spcPct val="200000"/>
              </a:lnSpc>
            </a:pPr>
            <a:r>
              <a:rPr lang="ru-RU" b="1" dirty="0">
                <a:solidFill>
                  <a:srgbClr val="067C57"/>
                </a:solidFill>
                <a:latin typeface="Arial" charset="0"/>
              </a:rPr>
              <a:t>ПРИНЦИП РАЗВИТИЯ</a:t>
            </a:r>
          </a:p>
          <a:p>
            <a:endParaRPr lang="ru-RU" dirty="0">
              <a:latin typeface="Arial" charset="0"/>
            </a:endParaRPr>
          </a:p>
        </p:txBody>
      </p:sp>
      <p:pic>
        <p:nvPicPr>
          <p:cNvPr id="25605" name="Picture 1029" descr="&amp;Ocy;&amp;tcy;&amp;dcy;&amp;iecy;&amp;lcy;&amp;iecy;&amp;ncy;&amp;icy;&amp;yacy; &amp;tcy;&amp;iecy;&amp;khcy;&amp;ncy;&amp;icy;&amp;kcy;&amp;ucy;&amp;mcy;&amp;acy; &amp;Ncy;&amp;Pcy; &quot;&amp;Tcy;&amp;iecy;&amp;khcy;&amp;ncy;&amp;icy;&amp;kcy;&amp;ucy;&amp;mcy; &amp;ecy;&amp;kcy;&amp;ocy;&amp;ncy;&amp;ocy;&amp;mcy;&amp;icy;&amp;kcy;&amp;icy;, &amp;bcy;&amp;icy;&amp;zcy;&amp;ncy;&amp;iecy;&amp;scy;&amp;acy; &amp;icy; &amp;rcy;&amp;iecy;&amp;kcy;&amp;lcy;&amp;acy;&amp;mcy;&amp;ycy;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14884"/>
            <a:ext cx="2575761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00042"/>
            <a:ext cx="6858000" cy="114300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charset="0"/>
              </a:rPr>
              <a:t>ПРИНЦИП АКТИВНОСТИ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28802"/>
            <a:ext cx="8839200" cy="4667264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dirty="0">
                <a:solidFill>
                  <a:srgbClr val="285666"/>
                </a:solidFill>
                <a:latin typeface="Arial" charset="0"/>
              </a:rPr>
              <a:t>Профессию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dirty="0">
                <a:solidFill>
                  <a:srgbClr val="285666"/>
                </a:solidFill>
                <a:latin typeface="Arial" charset="0"/>
              </a:rPr>
              <a:t>надо активно искать самому.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i="1" dirty="0">
                <a:solidFill>
                  <a:srgbClr val="285666"/>
                </a:solidFill>
                <a:latin typeface="Arial" charset="0"/>
              </a:rPr>
              <a:t>В этом большую роль играют :</a:t>
            </a:r>
          </a:p>
          <a:p>
            <a:pPr algn="just">
              <a:lnSpc>
                <a:spcPct val="90000"/>
              </a:lnSpc>
            </a:pPr>
            <a:r>
              <a:rPr lang="ru-RU" sz="3600" dirty="0">
                <a:solidFill>
                  <a:srgbClr val="002060"/>
                </a:solidFill>
                <a:latin typeface="Arial" charset="0"/>
              </a:rPr>
              <a:t>Практическая проба сил в </a:t>
            </a:r>
            <a:r>
              <a:rPr lang="ru-RU" sz="3600" dirty="0" smtClean="0">
                <a:solidFill>
                  <a:srgbClr val="002060"/>
                </a:solidFill>
                <a:latin typeface="Arial" charset="0"/>
              </a:rPr>
              <a:t>различных пространствах;</a:t>
            </a:r>
            <a:endParaRPr lang="ru-RU" sz="3600" dirty="0">
              <a:solidFill>
                <a:srgbClr val="002060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ru-RU" sz="3600" dirty="0">
                <a:solidFill>
                  <a:srgbClr val="002060"/>
                </a:solidFill>
                <a:latin typeface="Arial" charset="0"/>
              </a:rPr>
              <a:t>Встречи со специалистами, экскурсии, чтение литературы</a:t>
            </a:r>
            <a:r>
              <a:rPr lang="ru-RU" sz="3600" dirty="0" smtClean="0">
                <a:solidFill>
                  <a:srgbClr val="002060"/>
                </a:solidFill>
                <a:latin typeface="Arial" charset="0"/>
              </a:rPr>
              <a:t>;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" charset="0"/>
              </a:rPr>
              <a:t>Посещение учебных заведений в «Дни открытых дверей»;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" charset="0"/>
              </a:rPr>
              <a:t>Самостоятельное обращение к психологу или профконсультанту</a:t>
            </a:r>
          </a:p>
          <a:p>
            <a:pPr algn="just">
              <a:lnSpc>
                <a:spcPct val="90000"/>
              </a:lnSpc>
            </a:pPr>
            <a:endParaRPr lang="ru-RU" sz="3600" dirty="0">
              <a:latin typeface="Arial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sz="3600" dirty="0">
              <a:latin typeface="Arial" charset="0"/>
            </a:endParaRPr>
          </a:p>
        </p:txBody>
      </p:sp>
      <p:pic>
        <p:nvPicPr>
          <p:cNvPr id="73730" name="Picture 2" descr="&amp;Ocy;&amp;scy;&amp;ncy;&amp;ocy;&amp;vcy;&amp;ycy; &amp;mcy;&amp;iecy;&amp;ncy;&amp;iecy;&amp;dcy;&amp;zhcy;&amp;mcy;&amp;iecy;&amp;ncy;&amp;t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18"/>
            <a:ext cx="2714644" cy="1795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93037" cy="1143000"/>
          </a:xfrm>
        </p:spPr>
        <p:txBody>
          <a:bodyPr/>
          <a:lstStyle/>
          <a:p>
            <a:pPr algn="ctr"/>
            <a:r>
              <a:rPr lang="ru-RU" sz="3600" b="1" dirty="0">
                <a:latin typeface="Arial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" charset="0"/>
              </a:rPr>
              <a:t>ПРИНЦИП СОЗНАТЕЛЬНОСТИ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5860"/>
            <a:ext cx="8893175" cy="521497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 dirty="0">
              <a:latin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i="1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i="1" dirty="0">
                <a:latin typeface="Arial" charset="0"/>
              </a:rPr>
              <a:t>	</a:t>
            </a:r>
            <a:r>
              <a:rPr lang="ru-RU" i="1" dirty="0">
                <a:solidFill>
                  <a:srgbClr val="002060"/>
                </a:solidFill>
                <a:latin typeface="Arial" charset="0"/>
              </a:rPr>
              <a:t>Правильно </a:t>
            </a:r>
            <a:r>
              <a:rPr lang="ru-RU" i="1" dirty="0" smtClean="0">
                <a:solidFill>
                  <a:srgbClr val="002060"/>
                </a:solidFill>
                <a:latin typeface="Arial" charset="0"/>
              </a:rPr>
              <a:t>выбрать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i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Arial" charset="0"/>
              </a:rPr>
              <a:t>профессию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i="1" dirty="0">
                <a:solidFill>
                  <a:srgbClr val="002060"/>
                </a:solidFill>
                <a:latin typeface="Arial" charset="0"/>
              </a:rPr>
              <a:t> может человек, </a:t>
            </a:r>
            <a:endParaRPr lang="ru-RU" i="1" dirty="0" smtClean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i="1" dirty="0" smtClean="0">
                <a:solidFill>
                  <a:srgbClr val="002060"/>
                </a:solidFill>
                <a:latin typeface="Arial" charset="0"/>
              </a:rPr>
              <a:t>четко </a:t>
            </a:r>
            <a:r>
              <a:rPr lang="ru-RU" i="1" dirty="0">
                <a:solidFill>
                  <a:srgbClr val="002060"/>
                </a:solidFill>
                <a:latin typeface="Arial" charset="0"/>
              </a:rPr>
              <a:t>осознавший:</a:t>
            </a:r>
          </a:p>
          <a:p>
            <a:pPr algn="just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Чего он хочет</a:t>
            </a:r>
            <a:r>
              <a:rPr lang="ru-RU" sz="2800" dirty="0">
                <a:solidFill>
                  <a:srgbClr val="002060"/>
                </a:solidFill>
                <a:latin typeface="Arial" charset="0"/>
              </a:rPr>
              <a:t> (осознающий свои цели, желания, интересы, склонности) </a:t>
            </a:r>
          </a:p>
          <a:p>
            <a:pPr algn="just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Кто он есть</a:t>
            </a:r>
            <a:r>
              <a:rPr lang="ru-RU" sz="2800" dirty="0">
                <a:solidFill>
                  <a:srgbClr val="002060"/>
                </a:solidFill>
                <a:latin typeface="Arial" charset="0"/>
              </a:rPr>
              <a:t> (знающий свои личностные и физиологические особенности)</a:t>
            </a:r>
          </a:p>
          <a:p>
            <a:pPr algn="just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Что он может</a:t>
            </a:r>
            <a:r>
              <a:rPr lang="ru-RU" sz="2800" dirty="0">
                <a:solidFill>
                  <a:srgbClr val="002060"/>
                </a:solidFill>
                <a:latin typeface="Arial" charset="0"/>
              </a:rPr>
              <a:t> (знающий свои способности, склонности, дарования)</a:t>
            </a:r>
          </a:p>
          <a:p>
            <a:pPr algn="just">
              <a:lnSpc>
                <a:spcPct val="9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Что от него потребует</a:t>
            </a:r>
            <a:r>
              <a:rPr lang="ru-RU" sz="2800" dirty="0">
                <a:solidFill>
                  <a:srgbClr val="002060"/>
                </a:solidFill>
                <a:latin typeface="Arial" charset="0"/>
              </a:rPr>
              <a:t> работа и трудовой коллектив</a:t>
            </a:r>
          </a:p>
        </p:txBody>
      </p:sp>
      <p:pic>
        <p:nvPicPr>
          <p:cNvPr id="8198" name="Picture 6" descr="&amp;Gcy;&amp;ocy;&amp;lcy;&amp;ocy;&amp;vcy;&amp;ocy;&amp;lcy;&amp;ocy;&amp;mcy;&amp;kcy;&amp;icy; &quot; &amp;Scy;&amp;tcy;&amp;rcy;&amp;acy;&amp;ncy;&amp;icy;&amp;tscy;&amp;acy; 6 &quot; &amp;Zcy;&amp;acy;&amp;gcy;&amp;acy;&amp;dcy;&amp;kcy;&amp;icy; - &amp;scy;&amp;kcy;&amp;acy;&amp;chcy;&amp;acy;&amp;tcy;&amp;softcy; &amp;zcy;&amp;acy;&amp;gcy;&amp;acy;&amp;dcy;&amp;kcy;&amp;icy; - &amp;dcy;&amp;iecy;&amp;tcy;&amp;scy;&amp;kcy;&amp;icy;&amp;iecy; &amp;zcy;&amp;acy;&amp;gcy;&amp;acy;&amp;dcy;&amp;kcy;&amp;icy; - &amp;zcy;&amp;acy;&amp;gcy;&amp;acy;&amp;dcy;&amp;kcy;&amp;icy; &amp;scy; &amp;ocy;&amp;tcy;&amp;vcy;&amp;iecy;&amp;tcy;&amp;acy;&amp;mcy;&amp;icy; - Prozagadki.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1214422"/>
            <a:ext cx="2928926" cy="228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162800" cy="1143000"/>
          </a:xfrm>
        </p:spPr>
        <p:txBody>
          <a:bodyPr/>
          <a:lstStyle/>
          <a:p>
            <a:pPr algn="ctr"/>
            <a:r>
              <a:rPr lang="ru-RU" sz="3600" b="1" dirty="0">
                <a:latin typeface="Arial" charset="0"/>
              </a:rPr>
              <a:t>ПРИНЦИП СООТВЕТСТВИЯ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428736"/>
            <a:ext cx="8715436" cy="29718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dirty="0">
                <a:latin typeface="Arial" charset="0"/>
              </a:rPr>
              <a:t>   </a:t>
            </a:r>
            <a:r>
              <a:rPr lang="ru-RU" dirty="0">
                <a:solidFill>
                  <a:srgbClr val="002060"/>
                </a:solidFill>
                <a:latin typeface="Arial" charset="0"/>
              </a:rPr>
              <a:t>Выбираемая профессия должна отвечать (</a:t>
            </a:r>
            <a:r>
              <a:rPr lang="ru-RU" i="1" dirty="0">
                <a:solidFill>
                  <a:srgbClr val="002060"/>
                </a:solidFill>
                <a:latin typeface="Arial" charset="0"/>
              </a:rPr>
              <a:t>соответствовать</a:t>
            </a:r>
            <a:r>
              <a:rPr lang="ru-RU" dirty="0">
                <a:solidFill>
                  <a:srgbClr val="002060"/>
                </a:solidFill>
                <a:latin typeface="Arial" charset="0"/>
              </a:rPr>
              <a:t>) интересам, склонностям, способностям, состоянию здоровья человека и одновременно потребностям общества в кадрах</a:t>
            </a:r>
          </a:p>
        </p:txBody>
      </p:sp>
      <p:pic>
        <p:nvPicPr>
          <p:cNvPr id="24583" name="Picture 1031" descr="&amp;Pcy;&amp;rcy;&amp;ocy;&amp;fcy;&amp;ocy;&amp;rcy;&amp;icy;&amp;iecy;&amp;ncy;&amp;tcy;&amp;acy;&amp;tscy;&amp;icy;&amp;yacy;. . &amp;Vcy;&amp;ycy;&amp;bcy;&amp;icy;&amp;rcy;&amp;acy;&amp;iecy;&amp;mcy; &amp;pcy;&amp;rcy;&amp;ocy;&amp;fcy;&amp;iecy;&amp;scy;&amp;scy;&amp;icy;&amp;yucy; &quot;&amp;pcy;&amp;ocy; &amp;lcy;&amp;yucy;&amp;bcy;&amp;vcy;&amp;icy;&quot;. . &quot; &amp;Pcy;&amp;rcy;&amp;icy;&amp;rcy;&amp;acy;&amp;vcy;&amp;ncy;&amp;icy;&amp;vcy;&amp;acy;&amp;ncy;&amp;icy;&amp;iecy; &amp;pcy;&amp;rcy;&amp;ocy;&amp;fcy;&amp;iecy;&amp;scy;&amp;scy;&amp;icy;&amp;icy; &amp;kcy; &amp;pcy;&amp;rcy;&amp;iecy;&amp;scy;&amp;tcy;&amp;icy;&amp;zhcy;&amp;ncy;&amp;ocy;&amp;scy;&amp;t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3196826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6392863" cy="114300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charset="0"/>
              </a:rPr>
              <a:t>ПРИНЦИП РАЗВИТИЯ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57298"/>
            <a:ext cx="8858280" cy="2630488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latin typeface="Arial" charset="0"/>
              </a:rPr>
              <a:t>  </a:t>
            </a:r>
            <a:r>
              <a:rPr lang="ru-RU" sz="3600" dirty="0">
                <a:solidFill>
                  <a:srgbClr val="002060"/>
                </a:solidFill>
                <a:latin typeface="Arial" charset="0"/>
              </a:rPr>
              <a:t>Отражает идею необходимости развивать в себе  качества, которые нужны для любой профессии, а также те, которые нужны для выбранной профессии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600" dirty="0">
              <a:latin typeface="Arial" charset="0"/>
            </a:endParaRPr>
          </a:p>
        </p:txBody>
      </p:sp>
      <p:pic>
        <p:nvPicPr>
          <p:cNvPr id="23557" name="Picture 1029" descr="&amp;khcy;&amp;acy;&amp;rcy;&amp;acy;&amp;kcy;&amp;tcy;&amp;iecy;&amp;rcy;&amp;icy;&amp;scy;&amp;tcy;&amp;icy;&amp;kcy;&amp;acy; &amp;lcy;&amp;icy;&amp;chcy;&amp;ncy;&amp;ocy;&amp;scy;&amp;tcy;&amp;ncy;&amp;ycy;&amp;khcy; &amp;icy; &amp;pcy;&amp;rcy;&amp;ocy;&amp;fcy;&amp;iecy;&amp;scy;&amp;scy;&amp;icy;&amp;ocy;&amp;ncy;&amp;acy;&amp;lcy;&amp;softcy;&amp;ncy;&amp;ycy;&amp;khcy; &amp;kcy;&amp;acy;&amp;chcy;&amp;iecy;&amp;scy;&amp;tcy;&amp;vcy; &amp;scy;&amp;iecy;&amp;kcy;&amp;rcy;&amp;iecy;&amp;tcy;&amp;acy;&amp;rcy;&amp;yacy; / &amp;Bcy;&amp;lcy;&amp;ocy;&amp;gcy; &amp;icy;&amp;mcy;. adorpocadiz / &amp;Icy;&amp;zcy;&amp;dcy;&amp;acy;&amp;tcy;&amp;iecy;&amp;lcy;&amp;softcy;&amp;scy;&amp;kcy;&amp;acy;&amp;yacy; &amp;gcy;&amp;rcy;&amp;ucy;&amp;pcy;&amp;pcy;&amp;acy; &quot;&amp;Kcy;&amp;ocy;&amp;ncy;&amp;tcy;&amp;ecy;&amp;ncy;&amp;t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876"/>
            <a:ext cx="445612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>
                <a:latin typeface="Arial" charset="0"/>
              </a:rPr>
              <a:t>УСЛОВИЯ ОПТИМАЛЬНОГО ВЫБОРА ПРОФЕССИИ</a:t>
            </a:r>
          </a:p>
        </p:txBody>
      </p:sp>
      <p:sp>
        <p:nvSpPr>
          <p:cNvPr id="14339" name="Oval 3">
            <a:hlinkClick r:id="" action="ppaction://noaction" highlightClick="1"/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362200"/>
            <a:ext cx="3314700" cy="3044825"/>
          </a:xfrm>
          <a:prstGeom prst="ellipse">
            <a:avLst/>
          </a:prstGeom>
          <a:solidFill>
            <a:srgbClr val="66FFFF">
              <a:alpha val="50000"/>
            </a:srgbClr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lvl="2"/>
            <a:endParaRPr lang="ru-RU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>
                <a:latin typeface="Arial" charset="0"/>
              </a:rPr>
              <a:t>ХОЧУ</a:t>
            </a:r>
          </a:p>
        </p:txBody>
      </p:sp>
      <p:sp>
        <p:nvSpPr>
          <p:cNvPr id="14340" name="Oval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86200" y="2286000"/>
            <a:ext cx="3200400" cy="3117850"/>
          </a:xfrm>
          <a:prstGeom prst="ellipse">
            <a:avLst/>
          </a:prstGeom>
          <a:solidFill>
            <a:schemeClr val="hlink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endParaRPr lang="ru-RU" sz="3200">
              <a:latin typeface="Times New Roman" pitchFamily="18" charset="0"/>
            </a:endParaRPr>
          </a:p>
          <a:p>
            <a:pPr marL="457200" indent="-457200" algn="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</a:rPr>
              <a:t>МОГУ</a:t>
            </a:r>
          </a:p>
        </p:txBody>
      </p:sp>
      <p:sp>
        <p:nvSpPr>
          <p:cNvPr id="14341" name="Oval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43200" y="3581400"/>
            <a:ext cx="3314700" cy="3044825"/>
          </a:xfrm>
          <a:prstGeom prst="ellipse">
            <a:avLst/>
          </a:prstGeom>
          <a:solidFill>
            <a:srgbClr val="FFFF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endParaRPr lang="ru-RU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endParaRPr lang="ru-RU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</a:rPr>
              <a:t>НАДО</a:t>
            </a:r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 flipV="1">
            <a:off x="4038600" y="4038600"/>
            <a:ext cx="2209800" cy="1219200"/>
          </a:xfrm>
          <a:custGeom>
            <a:avLst/>
            <a:gdLst/>
            <a:ahLst/>
            <a:cxnLst>
              <a:cxn ang="0">
                <a:pos x="1620" y="0"/>
              </a:cxn>
              <a:cxn ang="0">
                <a:pos x="926" y="167"/>
              </a:cxn>
              <a:cxn ang="0">
                <a:pos x="501" y="309"/>
              </a:cxn>
              <a:cxn ang="0">
                <a:pos x="0" y="540"/>
              </a:cxn>
            </a:cxnLst>
            <a:rect l="0" t="0" r="r" b="b"/>
            <a:pathLst>
              <a:path w="1620" h="540">
                <a:moveTo>
                  <a:pt x="1620" y="0"/>
                </a:moveTo>
                <a:cubicBezTo>
                  <a:pt x="1504" y="28"/>
                  <a:pt x="1112" y="116"/>
                  <a:pt x="926" y="167"/>
                </a:cubicBezTo>
                <a:cubicBezTo>
                  <a:pt x="740" y="218"/>
                  <a:pt x="655" y="247"/>
                  <a:pt x="501" y="309"/>
                </a:cubicBezTo>
                <a:cubicBezTo>
                  <a:pt x="347" y="371"/>
                  <a:pt x="105" y="492"/>
                  <a:pt x="0" y="540"/>
                </a:cubicBezTo>
              </a:path>
            </a:pathLst>
          </a:custGeom>
          <a:noFill/>
          <a:ln w="25400">
            <a:solidFill>
              <a:schemeClr val="folHlink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486400" y="5029200"/>
            <a:ext cx="342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None/>
            </a:pPr>
            <a:r>
              <a:rPr lang="ru-RU" i="1">
                <a:latin typeface="Times New Roman" pitchFamily="18" charset="0"/>
              </a:rPr>
              <a:t>	</a:t>
            </a:r>
            <a:r>
              <a:rPr lang="ru-RU" b="1" i="1">
                <a:solidFill>
                  <a:schemeClr val="folHlink"/>
                </a:solidFill>
              </a:rPr>
              <a:t>зона оптимального выбора профессии</a:t>
            </a:r>
            <a:endParaRPr lang="en-US" b="1" i="1">
              <a:solidFill>
                <a:schemeClr val="folHlink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w"/>
            </a:pP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  <p:bldP spid="14340" grpId="0" animBg="1" autoUpdateAnimBg="0"/>
      <p:bldP spid="14341" grpId="0" animBg="1" autoUpdateAnimBg="0"/>
      <p:bldP spid="14345" grpId="0" animBg="1"/>
      <p:bldP spid="14346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635</TotalTime>
  <Words>694</Words>
  <Application>Microsoft Office PowerPoint</Application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Презентация PowerPoint</vt:lpstr>
      <vt:lpstr> </vt:lpstr>
      <vt:lpstr>ЛЮБИМАЯ РАБОТА - ВАЖНЕЙШЕЕ УСЛОВИЕ ЧЕЛОВЕЧЕСКОГО СЧАСТЬЯ</vt:lpstr>
      <vt:lpstr>  Человек, выбирающий профеcсию, должен руководствоваться следующими  ПРИНЦИПАМИ ВЫБОРА ПРОФЕССИИ: </vt:lpstr>
      <vt:lpstr>ПРИНЦИП АКТИВНОСТИ</vt:lpstr>
      <vt:lpstr> ПРИНЦИП СОЗНАТЕЛЬНОСТИ</vt:lpstr>
      <vt:lpstr>ПРИНЦИП СООТВЕТСТВИЯ</vt:lpstr>
      <vt:lpstr>ПРИНЦИП РАЗВИТИЯ</vt:lpstr>
      <vt:lpstr>УСЛОВИЯ ОПТИМАЛЬНОГО ВЫБОРА ПРОФЕССИИ</vt:lpstr>
      <vt:lpstr>ОШИБКИ ВЫБОРА ПРОФЕССИИ</vt:lpstr>
      <vt:lpstr>I. НЕЗНАНИЕ ПРАВИЛ ВЫБОРА    ПРОФЕССИИ</vt:lpstr>
      <vt:lpstr>II. НЕЗНАНИЕ САМОГО СЕБЯ</vt:lpstr>
      <vt:lpstr>III. НЕЗНАНИЕ МИРА ПРОФЕССИЙ</vt:lpstr>
      <vt:lpstr>ЛИЧНЫЙ ПРОФЕССИОНАЛЬНЫЙ ПЛАН </vt:lpstr>
      <vt:lpstr>СХЕМА ЛИЧНОГО ПРОФЕССИОНАЛЬНОГО ПЛАНА</vt:lpstr>
      <vt:lpstr>ХАРАКТЕРИСТИКА ПРОФЕССИОНАЛЬНОГО ПЛАНА</vt:lpstr>
      <vt:lpstr>ПРИНЯВ РЕШЕНИЕ,  НЕ ОТСТУПАЙТЕ ПЕРЕД ТРУДНОСТЯМИ!</vt:lpstr>
      <vt:lpstr>Пройди тест «Карта интересов»</vt:lpstr>
    </vt:vector>
  </TitlesOfParts>
  <Company>RCPOM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ЦЕНТР ПРОФОРИЕНТАЦИИ МОЛОДЕЖИ</dc:title>
  <dc:creator>st4</dc:creator>
  <cp:lastModifiedBy>Людмила</cp:lastModifiedBy>
  <cp:revision>35</cp:revision>
  <dcterms:created xsi:type="dcterms:W3CDTF">2004-12-07T12:25:30Z</dcterms:created>
  <dcterms:modified xsi:type="dcterms:W3CDTF">2020-04-13T18:04:43Z</dcterms:modified>
</cp:coreProperties>
</file>