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90" y="-5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1BD53-3653-4BA5-AA12-04A3F2F72AA6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65FA-1308-433C-8845-EE03D6BF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22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1BD53-3653-4BA5-AA12-04A3F2F72AA6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65FA-1308-433C-8845-EE03D6BF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981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1BD53-3653-4BA5-AA12-04A3F2F72AA6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65FA-1308-433C-8845-EE03D6BF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947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1BD53-3653-4BA5-AA12-04A3F2F72AA6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65FA-1308-433C-8845-EE03D6BF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158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1BD53-3653-4BA5-AA12-04A3F2F72AA6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65FA-1308-433C-8845-EE03D6BF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93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1BD53-3653-4BA5-AA12-04A3F2F72AA6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65FA-1308-433C-8845-EE03D6BF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980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1BD53-3653-4BA5-AA12-04A3F2F72AA6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65FA-1308-433C-8845-EE03D6BF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728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1BD53-3653-4BA5-AA12-04A3F2F72AA6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65FA-1308-433C-8845-EE03D6BF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874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1BD53-3653-4BA5-AA12-04A3F2F72AA6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65FA-1308-433C-8845-EE03D6BF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128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1BD53-3653-4BA5-AA12-04A3F2F72AA6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65FA-1308-433C-8845-EE03D6BF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782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1BD53-3653-4BA5-AA12-04A3F2F72AA6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65FA-1308-433C-8845-EE03D6BF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975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1BD53-3653-4BA5-AA12-04A3F2F72AA6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365FA-1308-433C-8845-EE03D6BF2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754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3"/>
          <p:cNvSpPr>
            <a:spLocks noGrp="1"/>
          </p:cNvSpPr>
          <p:nvPr>
            <p:ph type="ctrTitle"/>
          </p:nvPr>
        </p:nvSpPr>
        <p:spPr>
          <a:xfrm>
            <a:off x="685800" y="1071563"/>
            <a:ext cx="4314825" cy="2528887"/>
          </a:xfrm>
        </p:spPr>
        <p:txBody>
          <a:bodyPr/>
          <a:lstStyle/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Модульное оригами «Павлин»</a:t>
            </a:r>
            <a:endParaRPr lang="ru-RU" altLang="ru-RU" smtClean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6873" y="4293096"/>
            <a:ext cx="6400800" cy="1566862"/>
          </a:xfrm>
        </p:spPr>
        <p:txBody>
          <a:bodyPr rtlCol="0">
            <a:normAutofit fontScale="55000" lnSpcReduction="20000"/>
          </a:bodyPr>
          <a:lstStyle/>
          <a:p>
            <a:r>
              <a:rPr lang="ru-RU" smtClean="0"/>
              <a:t> </a:t>
            </a:r>
            <a:r>
              <a:rPr lang="ru-RU" smtClean="0">
                <a:solidFill>
                  <a:schemeClr val="tx1"/>
                </a:solidFill>
              </a:rPr>
              <a:t>09.04.2020г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Объединение «Страна Рукоделия», группа 1-го года обучения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Тема: «Модульное оригами. </a:t>
            </a:r>
            <a:r>
              <a:rPr lang="ru-RU" dirty="0" smtClean="0">
                <a:solidFill>
                  <a:schemeClr val="tx1"/>
                </a:solidFill>
              </a:rPr>
              <a:t>Павлин</a:t>
            </a:r>
            <a:r>
              <a:rPr lang="ru-RU" dirty="0" smtClean="0">
                <a:solidFill>
                  <a:schemeClr val="tx1"/>
                </a:solidFill>
              </a:rPr>
              <a:t>.».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Педагог: </a:t>
            </a:r>
            <a:r>
              <a:rPr lang="ru-RU" dirty="0" err="1" smtClean="0">
                <a:solidFill>
                  <a:schemeClr val="tx1"/>
                </a:solidFill>
              </a:rPr>
              <a:t>Сулаева</a:t>
            </a:r>
            <a:r>
              <a:rPr lang="ru-RU" dirty="0" smtClean="0">
                <a:solidFill>
                  <a:schemeClr val="tx1"/>
                </a:solidFill>
              </a:rPr>
              <a:t> О.Н. 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4 часа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642938"/>
            <a:ext cx="3810000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0237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1571625" y="642938"/>
            <a:ext cx="71437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11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зелен., 1 оранж., 7 синих, 1 оранж., 17 синих, 1 оранж., 7 синих, 1 оранж.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1500188"/>
            <a:ext cx="5929312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2923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1643063" y="642938"/>
            <a:ext cx="71437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12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2 оранж., 4 синих, 1 желт., 24 синих, 1 желт., 4 синих.</a:t>
            </a: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619250"/>
            <a:ext cx="5476875" cy="473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639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1"/>
          <p:cNvSpPr>
            <a:spLocks noChangeArrowheads="1"/>
          </p:cNvSpPr>
          <p:nvPr/>
        </p:nvSpPr>
        <p:spPr bwMode="auto">
          <a:xfrm>
            <a:off x="1571625" y="642938"/>
            <a:ext cx="72151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i="1" u="sng">
                <a:latin typeface="Times New Roman" pitchFamily="18" charset="0"/>
                <a:cs typeface="Times New Roman" pitchFamily="18" charset="0"/>
              </a:rPr>
              <a:t>Собираем грудку павлина: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13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желт., 1 синий, 1 зеленый, 2 синих, 1 оранж., 2 синих, 1 зелеый, 1 синий, 1 желт.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1857375"/>
            <a:ext cx="5572125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5666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1643063" y="642938"/>
            <a:ext cx="71437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14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желт., 1 синий, 1 зелен., 4 синих, 1 зелен., 1 синий, 1 желт.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15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желт., 1 синий, 1 зелен., 3 синих, 1 зелен., 1 синий, 1 желтый.</a:t>
            </a: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2286000"/>
            <a:ext cx="4491038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3012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4643438" y="1143000"/>
            <a:ext cx="4071937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16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1 желт., 1 синий,</a:t>
            </a:r>
          </a:p>
          <a:p>
            <a:pPr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 1 зелен., 2 синих, 1 зелен., </a:t>
            </a:r>
          </a:p>
          <a:p>
            <a:pPr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синий, 1 желтый.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17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1 желт., 1 синий</a:t>
            </a:r>
          </a:p>
          <a:p>
            <a:pPr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, 1 зелен., 1 синий, 1 зелен., </a:t>
            </a:r>
          </a:p>
          <a:p>
            <a:pPr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синий, 1 желтый.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18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1 желт., 1 синий,</a:t>
            </a:r>
          </a:p>
          <a:p>
            <a:pPr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2 зеленых, 1 синий, 1 желт.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19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желт., 1 синий,</a:t>
            </a:r>
          </a:p>
          <a:p>
            <a:pPr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 1 зеленый, 1 синий, 1 желт.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071563"/>
            <a:ext cx="3824287" cy="450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Прямоугольник 3"/>
          <p:cNvSpPr>
            <a:spLocks noChangeArrowheads="1"/>
          </p:cNvSpPr>
          <p:nvPr/>
        </p:nvSpPr>
        <p:spPr bwMode="auto">
          <a:xfrm>
            <a:off x="4714875" y="5000625"/>
            <a:ext cx="40005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20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желтый, 2 синих, </a:t>
            </a:r>
          </a:p>
          <a:p>
            <a:pPr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желтый.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21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1 желтый, 1 синий, </a:t>
            </a:r>
          </a:p>
          <a:p>
            <a:pPr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желтый</a:t>
            </a:r>
            <a:r>
              <a:rPr lang="ru-RU" altLang="ru-RU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4095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1500188" y="642938"/>
            <a:ext cx="407193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i="1" u="sng">
                <a:latin typeface="Times New Roman" pitchFamily="18" charset="0"/>
                <a:cs typeface="Times New Roman" pitchFamily="18" charset="0"/>
              </a:rPr>
              <a:t>Собираем шею павлина: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22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2 синих.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23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желт., 1 синий, 1 желтый.</a:t>
            </a: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785813"/>
            <a:ext cx="3571875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84317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1"/>
          <p:cNvSpPr>
            <a:spLocks noChangeArrowheads="1"/>
          </p:cNvSpPr>
          <p:nvPr/>
        </p:nvSpPr>
        <p:spPr bwMode="auto">
          <a:xfrm>
            <a:off x="1643063" y="1071563"/>
            <a:ext cx="464343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с 24 по 41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повторяем в четных рядах - 2 синих, в нечетных рядах - 1 желт., 1 син., 1 жетл. 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42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2 синих.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43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2 желтых.</a:t>
            </a: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785813"/>
            <a:ext cx="2286000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8430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1857375" y="785813"/>
            <a:ext cx="3429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44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черный.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45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1 красный.</a:t>
            </a:r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124075"/>
            <a:ext cx="5191125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3486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Прямоугольник 1"/>
          <p:cNvSpPr>
            <a:spLocks noChangeArrowheads="1"/>
          </p:cNvSpPr>
          <p:nvPr/>
        </p:nvSpPr>
        <p:spPr bwMode="auto">
          <a:xfrm>
            <a:off x="1714500" y="714375"/>
            <a:ext cx="70008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i="1" u="sng">
                <a:latin typeface="Times New Roman" pitchFamily="18" charset="0"/>
                <a:cs typeface="Times New Roman" pitchFamily="18" charset="0"/>
              </a:rPr>
              <a:t>Собираем крылья павлина: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13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всего 7 модулей в этом ряду для каждого крыла. 1 желт., 1 синий, 1 зеленый, 1 синий, 1 зеленый, 1 синий, 1 желтый.</a:t>
            </a: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2286000"/>
            <a:ext cx="38100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5302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1643063" y="714375"/>
            <a:ext cx="7143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14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желт., 1 синий, 2 зелен., 1 синий, 1 желт.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1428750"/>
            <a:ext cx="4786312" cy="478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6381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3"/>
          <p:cNvSpPr>
            <a:spLocks noChangeArrowheads="1"/>
          </p:cNvSpPr>
          <p:nvPr/>
        </p:nvSpPr>
        <p:spPr bwMode="auto">
          <a:xfrm>
            <a:off x="755576" y="714375"/>
            <a:ext cx="8031237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Для изготовления модульного оригами Павлин  потребуется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всего 1957 треугольных модулей</a:t>
            </a:r>
          </a:p>
          <a:p>
            <a:pPr eaLnBrk="1" hangingPunct="1"/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(921 синих, 371 желтых, 293 белых, 254 оранжевых, 35 зеленых, 42 тем. зеленых, 38 красных, 2 розовых и 1 черный). Размер модулей 1/32 листа формата А4.</a:t>
            </a:r>
          </a:p>
          <a:p>
            <a:pPr eaLnBrk="1" hangingPunct="1"/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Начинаем собирать модульное оригами "Павлин" с туловища павлина. Для него нам понадобится всего 656 модулей(479 синих, 35 зеленых, 52 оранжевых, 85 желтых, 2 розовых, 2 красных, 1 черный</a:t>
            </a:r>
            <a:r>
              <a:rPr lang="ru-RU" altLang="ru-RU" sz="20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93143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1"/>
          <p:cNvSpPr>
            <a:spLocks noChangeArrowheads="1"/>
          </p:cNvSpPr>
          <p:nvPr/>
        </p:nvSpPr>
        <p:spPr bwMode="auto">
          <a:xfrm>
            <a:off x="1071563" y="714375"/>
            <a:ext cx="80724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15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1 желтый, 1 синий, 1 зеленый, 1 синий, 1 желтый.</a:t>
            </a: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428750"/>
            <a:ext cx="4976813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1258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1"/>
          <p:cNvSpPr>
            <a:spLocks noChangeArrowheads="1"/>
          </p:cNvSpPr>
          <p:nvPr/>
        </p:nvSpPr>
        <p:spPr bwMode="auto">
          <a:xfrm>
            <a:off x="1643063" y="642938"/>
            <a:ext cx="71437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16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1 желт., 2 синих, 1 желт.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17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желт., 1 синий, 1 желт.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18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2 желт.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1928813"/>
            <a:ext cx="414337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35779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1"/>
          <p:cNvSpPr>
            <a:spLocks noChangeArrowheads="1"/>
          </p:cNvSpPr>
          <p:nvPr/>
        </p:nvSpPr>
        <p:spPr bwMode="auto">
          <a:xfrm>
            <a:off x="1714500" y="714375"/>
            <a:ext cx="6858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i="1" u="sng">
                <a:latin typeface="Times New Roman" pitchFamily="18" charset="0"/>
                <a:cs typeface="Times New Roman" pitchFamily="18" charset="0"/>
              </a:rPr>
              <a:t>Собираем хвостик павлина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13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11 синих модуля.</a:t>
            </a: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1714500"/>
            <a:ext cx="45720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7041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угольник 1"/>
          <p:cNvSpPr>
            <a:spLocks noChangeArrowheads="1"/>
          </p:cNvSpPr>
          <p:nvPr/>
        </p:nvSpPr>
        <p:spPr bwMode="auto">
          <a:xfrm>
            <a:off x="1571625" y="571500"/>
            <a:ext cx="3286125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14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10 синих модулей.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15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9 синих модулей.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16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8 синих модулей.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17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7 синих модулей.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18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6 синих модулей.</a:t>
            </a: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1000125"/>
            <a:ext cx="3871913" cy="507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138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1"/>
          <p:cNvSpPr>
            <a:spLocks noChangeArrowheads="1"/>
          </p:cNvSpPr>
          <p:nvPr/>
        </p:nvSpPr>
        <p:spPr bwMode="auto">
          <a:xfrm>
            <a:off x="1000125" y="714375"/>
            <a:ext cx="7786688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i="1" u="sng">
                <a:latin typeface="Times New Roman" pitchFamily="18" charset="0"/>
                <a:cs typeface="Times New Roman" pitchFamily="18" charset="0"/>
              </a:rPr>
              <a:t>Собираем большой хвост.</a:t>
            </a:r>
          </a:p>
          <a:p>
            <a:pPr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Для него потребуется 1028 модулей( 364 синих, 208 желтых, 202 оранжевых, 176 белых, 42 тем. зеленых, 36 красных).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 ряд: 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28 синих модулей.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2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(1 желт., 3 синих) - повторить 7 раз, 1 желтый. </a:t>
            </a:r>
            <a:r>
              <a:rPr lang="ru-RU" altLang="ru-RU" sz="2400" b="1" i="1">
                <a:latin typeface="Times New Roman" pitchFamily="18" charset="0"/>
                <a:cs typeface="Times New Roman" pitchFamily="18" charset="0"/>
              </a:rPr>
              <a:t>Всего 29 модулей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3429000"/>
            <a:ext cx="381000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22235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1"/>
          <p:cNvSpPr>
            <a:spLocks noChangeArrowheads="1"/>
          </p:cNvSpPr>
          <p:nvPr/>
        </p:nvSpPr>
        <p:spPr bwMode="auto">
          <a:xfrm>
            <a:off x="1643063" y="714375"/>
            <a:ext cx="70723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3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1 желт., (2 синих, 2 желт.)-повторить 6 раз, 2 синих, 1 желтый.</a:t>
            </a:r>
          </a:p>
          <a:p>
            <a:pPr eaLnBrk="1" hangingPunct="1"/>
            <a:r>
              <a:rPr lang="ru-RU" altLang="ru-RU" sz="2400" b="1" i="1">
                <a:latin typeface="Times New Roman" pitchFamily="18" charset="0"/>
                <a:cs typeface="Times New Roman" pitchFamily="18" charset="0"/>
              </a:rPr>
              <a:t> Всего 28 модулей.</a:t>
            </a: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1928813"/>
            <a:ext cx="4786312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98924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рямоугольник 1"/>
          <p:cNvSpPr>
            <a:spLocks noChangeArrowheads="1"/>
          </p:cNvSpPr>
          <p:nvPr/>
        </p:nvSpPr>
        <p:spPr bwMode="auto">
          <a:xfrm>
            <a:off x="1571625" y="642938"/>
            <a:ext cx="7286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4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(1оранж., 1 желт., 1 синий, 1 желт.,)- повторить 7 раз, 1 оранжевый. </a:t>
            </a:r>
          </a:p>
          <a:p>
            <a:pPr eaLnBrk="1" hangingPunct="1"/>
            <a:r>
              <a:rPr lang="ru-RU" altLang="ru-RU" sz="2400" b="1" i="1">
                <a:latin typeface="Times New Roman" pitchFamily="18" charset="0"/>
                <a:cs typeface="Times New Roman" pitchFamily="18" charset="0"/>
              </a:rPr>
              <a:t>Всего 29 модулей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1857375"/>
            <a:ext cx="5000625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77038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Прямоугольник 1"/>
          <p:cNvSpPr>
            <a:spLocks noChangeArrowheads="1"/>
          </p:cNvSpPr>
          <p:nvPr/>
        </p:nvSpPr>
        <p:spPr bwMode="auto">
          <a:xfrm>
            <a:off x="1785938" y="714375"/>
            <a:ext cx="70008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5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оранж., (2 желт., 2 оранж.)- повторить 6 раз, 2 желт., 1 оранж. </a:t>
            </a:r>
          </a:p>
          <a:p>
            <a:pPr eaLnBrk="1" hangingPunct="1"/>
            <a:r>
              <a:rPr lang="ru-RU" altLang="ru-RU" sz="2400" b="1" i="1">
                <a:latin typeface="Times New Roman" pitchFamily="18" charset="0"/>
                <a:cs typeface="Times New Roman" pitchFamily="18" charset="0"/>
              </a:rPr>
              <a:t>Всего 28 модулей.</a:t>
            </a:r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1928813"/>
            <a:ext cx="4786312" cy="421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12985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Прямоугольник 1"/>
          <p:cNvSpPr>
            <a:spLocks noChangeArrowheads="1"/>
          </p:cNvSpPr>
          <p:nvPr/>
        </p:nvSpPr>
        <p:spPr bwMode="auto">
          <a:xfrm>
            <a:off x="1643063" y="642938"/>
            <a:ext cx="67865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6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(1 белый, 1 оранж., 1 желт., 1 оранж.)-повторить 7 раз, 1 белый. </a:t>
            </a:r>
            <a:r>
              <a:rPr lang="ru-RU" altLang="ru-RU" sz="2400" b="1" i="1">
                <a:latin typeface="Times New Roman" pitchFamily="18" charset="0"/>
                <a:cs typeface="Times New Roman" pitchFamily="18" charset="0"/>
              </a:rPr>
              <a:t>Всего 29 модулей.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1571625"/>
            <a:ext cx="6429375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214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1"/>
          <p:cNvSpPr>
            <a:spLocks noChangeArrowheads="1"/>
          </p:cNvSpPr>
          <p:nvPr/>
        </p:nvSpPr>
        <p:spPr bwMode="auto">
          <a:xfrm>
            <a:off x="1571625" y="714375"/>
            <a:ext cx="67151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7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оранж., (2 желт., 2 оранж.) - повторить 6 раз, 2 желт., 1 оранж. </a:t>
            </a:r>
            <a:r>
              <a:rPr lang="ru-RU" altLang="ru-RU" sz="2400" b="1" i="1">
                <a:latin typeface="Times New Roman" pitchFamily="18" charset="0"/>
                <a:cs typeface="Times New Roman" pitchFamily="18" charset="0"/>
              </a:rPr>
              <a:t>Всего 28 модулей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785938"/>
            <a:ext cx="6929438" cy="435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181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"/>
          <p:cNvSpPr>
            <a:spLocks noChangeArrowheads="1"/>
          </p:cNvSpPr>
          <p:nvPr/>
        </p:nvSpPr>
        <p:spPr bwMode="auto">
          <a:xfrm>
            <a:off x="1571625" y="642938"/>
            <a:ext cx="721518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Описание сборки модульного оригами "Павлин". 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36 синих модулей.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2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36 синих модулей.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3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оранжевый, 8 синих, 1 оранжевый, 17 синих, 1 оранжевый, 8 синих.</a:t>
            </a:r>
          </a:p>
          <a:p>
            <a:pPr eaLnBrk="1" hangingPunct="1"/>
            <a:endParaRPr lang="ru-RU" alt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2571750"/>
            <a:ext cx="36290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90410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Прямоугольник 1"/>
          <p:cNvSpPr>
            <a:spLocks noChangeArrowheads="1"/>
          </p:cNvSpPr>
          <p:nvPr/>
        </p:nvSpPr>
        <p:spPr bwMode="auto">
          <a:xfrm>
            <a:off x="1643063" y="500063"/>
            <a:ext cx="71437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8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(1 оранж., 1 желт., пропускаем 1 модуль)- повторить 7 раз, 1 оранж. </a:t>
            </a:r>
            <a:r>
              <a:rPr lang="ru-RU" altLang="ru-RU" sz="2400" b="1" i="1">
                <a:latin typeface="Times New Roman" pitchFamily="18" charset="0"/>
                <a:cs typeface="Times New Roman" pitchFamily="18" charset="0"/>
              </a:rPr>
              <a:t>Всего 22 модуля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1571625"/>
            <a:ext cx="6786562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77832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Прямоугольник 1"/>
          <p:cNvSpPr>
            <a:spLocks noChangeArrowheads="1"/>
          </p:cNvSpPr>
          <p:nvPr/>
        </p:nvSpPr>
        <p:spPr bwMode="auto">
          <a:xfrm>
            <a:off x="1285875" y="571500"/>
            <a:ext cx="7429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9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желтый, (два модуля пропускаем, 2 желтых)- повторить 6 раз, 2 модуля пропускаем, 1 желтый.</a:t>
            </a:r>
          </a:p>
          <a:p>
            <a:pPr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i="1">
                <a:latin typeface="Times New Roman" pitchFamily="18" charset="0"/>
                <a:cs typeface="Times New Roman" pitchFamily="18" charset="0"/>
              </a:rPr>
              <a:t>Всего 14 желтых модулей.</a:t>
            </a: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1785938"/>
            <a:ext cx="6858000" cy="435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1043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Прямоугольник 1"/>
          <p:cNvSpPr>
            <a:spLocks noChangeArrowheads="1"/>
          </p:cNvSpPr>
          <p:nvPr/>
        </p:nvSpPr>
        <p:spPr bwMode="auto">
          <a:xfrm>
            <a:off x="1714500" y="571500"/>
            <a:ext cx="4448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10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8 желтых модулей.</a:t>
            </a: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1500188"/>
            <a:ext cx="6715125" cy="464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83404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Прямоугольник 1"/>
          <p:cNvSpPr>
            <a:spLocks noChangeArrowheads="1"/>
          </p:cNvSpPr>
          <p:nvPr/>
        </p:nvSpPr>
        <p:spPr bwMode="auto">
          <a:xfrm>
            <a:off x="1571625" y="571500"/>
            <a:ext cx="707231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Собираем перышки для хвоста павлина</a:t>
            </a: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ru-RU" altLang="ru-RU" sz="2400" b="1" i="1" u="sng">
                <a:latin typeface="Times New Roman" pitchFamily="18" charset="0"/>
                <a:cs typeface="Times New Roman" pitchFamily="18" charset="0"/>
              </a:rPr>
              <a:t>Синее маленькое перышко.</a:t>
            </a:r>
          </a:p>
          <a:p>
            <a:pPr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В основании перышка вставляем 1 синий модуль в 1 желтый модуль.</a:t>
            </a:r>
          </a:p>
          <a:p>
            <a:pPr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1синий.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2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2 синих.</a:t>
            </a: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2428875"/>
            <a:ext cx="30670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60780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Прямоугольник 1"/>
          <p:cNvSpPr>
            <a:spLocks noChangeArrowheads="1"/>
          </p:cNvSpPr>
          <p:nvPr/>
        </p:nvSpPr>
        <p:spPr bwMode="auto">
          <a:xfrm>
            <a:off x="1643063" y="785813"/>
            <a:ext cx="46497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3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синий, 1 белый, 1 синий</a:t>
            </a:r>
            <a:r>
              <a:rPr lang="ru-RU" altLang="ru-RU"/>
              <a:t>.</a:t>
            </a:r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714500"/>
            <a:ext cx="5262563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285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Прямоугольник 2"/>
          <p:cNvSpPr>
            <a:spLocks noChangeArrowheads="1"/>
          </p:cNvSpPr>
          <p:nvPr/>
        </p:nvSpPr>
        <p:spPr bwMode="auto">
          <a:xfrm>
            <a:off x="1571625" y="714375"/>
            <a:ext cx="4708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4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1 синий, 2 белых, 1 синий.</a:t>
            </a: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00188"/>
            <a:ext cx="4691063" cy="450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80127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Прямоугольник 1"/>
          <p:cNvSpPr>
            <a:spLocks noChangeArrowheads="1"/>
          </p:cNvSpPr>
          <p:nvPr/>
        </p:nvSpPr>
        <p:spPr bwMode="auto">
          <a:xfrm>
            <a:off x="1214438" y="714375"/>
            <a:ext cx="7572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5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синий, 1 белый, 1 красный, 1 белый, 1 синий.</a:t>
            </a:r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762125"/>
            <a:ext cx="5119688" cy="459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6072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Прямоугольник 1"/>
          <p:cNvSpPr>
            <a:spLocks noChangeArrowheads="1"/>
          </p:cNvSpPr>
          <p:nvPr/>
        </p:nvSpPr>
        <p:spPr bwMode="auto">
          <a:xfrm>
            <a:off x="1500188" y="714375"/>
            <a:ext cx="4779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6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синий, 2 белых, 1 синий.</a:t>
            </a:r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1500188"/>
            <a:ext cx="5000625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6223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Прямоугольник 1"/>
          <p:cNvSpPr>
            <a:spLocks noChangeArrowheads="1"/>
          </p:cNvSpPr>
          <p:nvPr/>
        </p:nvSpPr>
        <p:spPr bwMode="auto">
          <a:xfrm>
            <a:off x="1785938" y="571500"/>
            <a:ext cx="45069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7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синий, 1 белый, 1синий</a:t>
            </a:r>
            <a:r>
              <a:rPr lang="ru-RU" altLang="ru-RU"/>
              <a:t>.</a:t>
            </a:r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5" y="1285875"/>
            <a:ext cx="4548188" cy="507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33323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Прямоугольник 1"/>
          <p:cNvSpPr>
            <a:spLocks noChangeArrowheads="1"/>
          </p:cNvSpPr>
          <p:nvPr/>
        </p:nvSpPr>
        <p:spPr bwMode="auto">
          <a:xfrm>
            <a:off x="1643063" y="714375"/>
            <a:ext cx="52149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8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2 синих.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9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синий.</a:t>
            </a:r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3" y="642938"/>
            <a:ext cx="3862387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2790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1"/>
          <p:cNvSpPr>
            <a:spLocks noChangeArrowheads="1"/>
          </p:cNvSpPr>
          <p:nvPr/>
        </p:nvSpPr>
        <p:spPr bwMode="auto">
          <a:xfrm>
            <a:off x="1571625" y="714375"/>
            <a:ext cx="72866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4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2 оранжевых, 7 синих, 2 оранжевых, 16 синих, 2 оранжевых, 7 синих.</a:t>
            </a:r>
          </a:p>
        </p:txBody>
      </p:sp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1643063"/>
            <a:ext cx="4714875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16609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Прямоугольник 1"/>
          <p:cNvSpPr>
            <a:spLocks noChangeArrowheads="1"/>
          </p:cNvSpPr>
          <p:nvPr/>
        </p:nvSpPr>
        <p:spPr bwMode="auto">
          <a:xfrm>
            <a:off x="1571625" y="928688"/>
            <a:ext cx="7286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Делаем </a:t>
            </a: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семь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 таких перышек и соединяем с хвостом.</a:t>
            </a:r>
          </a:p>
        </p:txBody>
      </p:sp>
      <p:pic>
        <p:nvPicPr>
          <p:cNvPr id="460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1857375"/>
            <a:ext cx="642937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3311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Прямоугольник 1"/>
          <p:cNvSpPr>
            <a:spLocks noChangeArrowheads="1"/>
          </p:cNvSpPr>
          <p:nvPr/>
        </p:nvSpPr>
        <p:spPr bwMode="auto">
          <a:xfrm>
            <a:off x="857250" y="785813"/>
            <a:ext cx="5000625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Оранжевые перышки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собираются аналогично синим, только основание перышка состоит из 1 оранж., 1 желт., 1 оранж., 1 желт. модулей.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1 оранж.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2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2 оранж.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3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оранж., 1 желт., 1 оранж.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4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1 оранж., 2 желт., 1 оранж.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5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оранж., 1 желт., 1 красный, 1 желт., 1 оранж.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6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оранж., 2 желт., 1 оранж.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7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1 оранж., 1 желт., 1 оранж.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8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2 оранж.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9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оранж.</a:t>
            </a:r>
          </a:p>
        </p:txBody>
      </p:sp>
      <p:pic>
        <p:nvPicPr>
          <p:cNvPr id="471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785813"/>
            <a:ext cx="3286125" cy="578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21533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Прямоугольник 1"/>
          <p:cNvSpPr>
            <a:spLocks noChangeArrowheads="1"/>
          </p:cNvSpPr>
          <p:nvPr/>
        </p:nvSpPr>
        <p:spPr bwMode="auto">
          <a:xfrm>
            <a:off x="1071563" y="785813"/>
            <a:ext cx="76438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Делаем </a:t>
            </a: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8 оранжевых перышек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и соединяем с хвостом.</a:t>
            </a:r>
          </a:p>
        </p:txBody>
      </p:sp>
      <p:pic>
        <p:nvPicPr>
          <p:cNvPr id="481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643063"/>
            <a:ext cx="7143750" cy="450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53654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Прямоугольник 1"/>
          <p:cNvSpPr>
            <a:spLocks noChangeArrowheads="1"/>
          </p:cNvSpPr>
          <p:nvPr/>
        </p:nvSpPr>
        <p:spPr bwMode="auto">
          <a:xfrm>
            <a:off x="428625" y="474663"/>
            <a:ext cx="4786313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Собираем большие синие перышки.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В основании 1 желт., 1 синий, 1 желт. модули.</a:t>
            </a:r>
          </a:p>
          <a:p>
            <a:pPr eaLnBrk="1" hangingPunct="1"/>
            <a:r>
              <a:rPr lang="ru-RU" altLang="ru-RU" b="1" u="sng">
                <a:latin typeface="Times New Roman" pitchFamily="18" charset="0"/>
                <a:cs typeface="Times New Roman" pitchFamily="18" charset="0"/>
              </a:rPr>
              <a:t>1 ряд: 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1 синий.</a:t>
            </a:r>
          </a:p>
          <a:p>
            <a:pPr eaLnBrk="1" hangingPunct="1"/>
            <a:r>
              <a:rPr lang="ru-RU" altLang="ru-RU" b="1" u="sng">
                <a:latin typeface="Times New Roman" pitchFamily="18" charset="0"/>
                <a:cs typeface="Times New Roman" pitchFamily="18" charset="0"/>
              </a:rPr>
              <a:t>2 ряд: 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2 синих.</a:t>
            </a:r>
          </a:p>
          <a:p>
            <a:pPr eaLnBrk="1" hangingPunct="1"/>
            <a:r>
              <a:rPr lang="ru-RU" altLang="ru-RU" b="1" u="sng">
                <a:latin typeface="Times New Roman" pitchFamily="18" charset="0"/>
                <a:cs typeface="Times New Roman" pitchFamily="18" charset="0"/>
              </a:rPr>
              <a:t>3 ряд: 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1 синий, 1 белый, 1 синий.</a:t>
            </a:r>
          </a:p>
          <a:p>
            <a:pPr eaLnBrk="1" hangingPunct="1"/>
            <a:r>
              <a:rPr lang="ru-RU" altLang="ru-RU" b="1" u="sng">
                <a:latin typeface="Times New Roman" pitchFamily="18" charset="0"/>
                <a:cs typeface="Times New Roman" pitchFamily="18" charset="0"/>
              </a:rPr>
              <a:t>4 ряд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: 1 синий, 2 белых, 1 синий.</a:t>
            </a:r>
          </a:p>
          <a:p>
            <a:pPr eaLnBrk="1" hangingPunct="1"/>
            <a:r>
              <a:rPr lang="ru-RU" altLang="ru-RU" b="1" u="sng">
                <a:latin typeface="Times New Roman" pitchFamily="18" charset="0"/>
                <a:cs typeface="Times New Roman" pitchFamily="18" charset="0"/>
              </a:rPr>
              <a:t>5 ряд: 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1 синий, 1 белый, 1 т.зеленый, 1 белый, 1 синий.</a:t>
            </a:r>
          </a:p>
          <a:p>
            <a:pPr eaLnBrk="1" hangingPunct="1"/>
            <a:r>
              <a:rPr lang="ru-RU" altLang="ru-RU" b="1" u="sng">
                <a:latin typeface="Times New Roman" pitchFamily="18" charset="0"/>
                <a:cs typeface="Times New Roman" pitchFamily="18" charset="0"/>
              </a:rPr>
              <a:t>6 ряд: 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1 синий, 1 белый, 2 т.зеленых, 1 белый, 1 синий.</a:t>
            </a:r>
          </a:p>
          <a:p>
            <a:pPr eaLnBrk="1" hangingPunct="1"/>
            <a:r>
              <a:rPr lang="ru-RU" altLang="ru-RU" b="1" u="sng">
                <a:latin typeface="Times New Roman" pitchFamily="18" charset="0"/>
                <a:cs typeface="Times New Roman" pitchFamily="18" charset="0"/>
              </a:rPr>
              <a:t>7 ряд: 1 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синий, 1 белый, 3 т.зеленых, 1 белый, 1 синий.</a:t>
            </a:r>
          </a:p>
          <a:p>
            <a:pPr eaLnBrk="1" hangingPunct="1"/>
            <a:r>
              <a:rPr lang="ru-RU" altLang="ru-RU" b="1" u="sng">
                <a:latin typeface="Times New Roman" pitchFamily="18" charset="0"/>
                <a:cs typeface="Times New Roman" pitchFamily="18" charset="0"/>
              </a:rPr>
              <a:t>8 ряд: 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1 синий, 1 белый, 2 красных, 1 белый, 1 синий.</a:t>
            </a:r>
          </a:p>
          <a:p>
            <a:pPr eaLnBrk="1" hangingPunct="1"/>
            <a:r>
              <a:rPr lang="ru-RU" altLang="ru-RU" b="1" u="sng">
                <a:latin typeface="Times New Roman" pitchFamily="18" charset="0"/>
                <a:cs typeface="Times New Roman" pitchFamily="18" charset="0"/>
              </a:rPr>
              <a:t>9 ряд: 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1 синий, 1 белый, 1 красный, 1 белый, 1 синий.</a:t>
            </a:r>
          </a:p>
          <a:p>
            <a:pPr eaLnBrk="1" hangingPunct="1"/>
            <a:r>
              <a:rPr lang="ru-RU" altLang="ru-RU" b="1" u="sng">
                <a:latin typeface="Times New Roman" pitchFamily="18" charset="0"/>
                <a:cs typeface="Times New Roman" pitchFamily="18" charset="0"/>
              </a:rPr>
              <a:t>10 ряд: 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1 синий, 2 белых, 1 синий.</a:t>
            </a:r>
          </a:p>
          <a:p>
            <a:pPr eaLnBrk="1" hangingPunct="1"/>
            <a:r>
              <a:rPr lang="ru-RU" altLang="ru-RU" b="1" u="sng">
                <a:latin typeface="Times New Roman" pitchFamily="18" charset="0"/>
                <a:cs typeface="Times New Roman" pitchFamily="18" charset="0"/>
              </a:rPr>
              <a:t>11 ряд: 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1 синий, 1 белый, 1 синий.</a:t>
            </a:r>
          </a:p>
          <a:p>
            <a:pPr eaLnBrk="1" hangingPunct="1"/>
            <a:r>
              <a:rPr lang="ru-RU" altLang="ru-RU" b="1" u="sng">
                <a:latin typeface="Times New Roman" pitchFamily="18" charset="0"/>
                <a:cs typeface="Times New Roman" pitchFamily="18" charset="0"/>
              </a:rPr>
              <a:t>12 ряд: 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2 синих.</a:t>
            </a:r>
          </a:p>
          <a:p>
            <a:pPr eaLnBrk="1" hangingPunct="1"/>
            <a:r>
              <a:rPr lang="ru-RU" altLang="ru-RU" b="1" u="sng">
                <a:latin typeface="Times New Roman" pitchFamily="18" charset="0"/>
                <a:cs typeface="Times New Roman" pitchFamily="18" charset="0"/>
              </a:rPr>
              <a:t>13 ряд: 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1 синий.</a:t>
            </a:r>
          </a:p>
        </p:txBody>
      </p:sp>
      <p:pic>
        <p:nvPicPr>
          <p:cNvPr id="491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1357313"/>
            <a:ext cx="341947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67716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Прямоугольник 1"/>
          <p:cNvSpPr>
            <a:spLocks noChangeArrowheads="1"/>
          </p:cNvSpPr>
          <p:nvPr/>
        </p:nvSpPr>
        <p:spPr bwMode="auto">
          <a:xfrm>
            <a:off x="1714500" y="714375"/>
            <a:ext cx="70008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Всего 7 таких перышек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. Соединяем их с хвостом. Хвост павлина готов.</a:t>
            </a:r>
          </a:p>
        </p:txBody>
      </p:sp>
      <p:pic>
        <p:nvPicPr>
          <p:cNvPr id="501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1571625"/>
            <a:ext cx="671512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93842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Прямоугольник 1"/>
          <p:cNvSpPr>
            <a:spLocks noChangeArrowheads="1"/>
          </p:cNvSpPr>
          <p:nvPr/>
        </p:nvSpPr>
        <p:spPr bwMode="auto">
          <a:xfrm>
            <a:off x="1714500" y="642938"/>
            <a:ext cx="7000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Соединяем хвост и туловище павлина.</a:t>
            </a:r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1357313"/>
            <a:ext cx="6215062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30157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Прямоугольник 1"/>
          <p:cNvSpPr>
            <a:spLocks noChangeArrowheads="1"/>
          </p:cNvSpPr>
          <p:nvPr/>
        </p:nvSpPr>
        <p:spPr bwMode="auto">
          <a:xfrm>
            <a:off x="2286000" y="1071563"/>
            <a:ext cx="45720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3600">
                <a:latin typeface="Times New Roman" pitchFamily="18" charset="0"/>
                <a:cs typeface="Times New Roman" pitchFamily="18" charset="0"/>
              </a:rPr>
              <a:t>http://origami-modul.ru/10-pavlin-modulnoe-origami.html</a:t>
            </a:r>
            <a:endParaRPr lang="ru-RU" altLang="ru-RU" sz="36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18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1500188" y="642938"/>
            <a:ext cx="72151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5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1 зеленый, 1 оранж., 6 синих, 1 оранж., 1 желт., 1 оранж., 15 синих, 1 оранж., 1 желт., 1 оранж., 6 синих, 1 оранж.</a:t>
            </a:r>
          </a:p>
        </p:txBody>
      </p:sp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1857375"/>
            <a:ext cx="500062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0505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1643063" y="714375"/>
            <a:ext cx="70723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6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2 зеленых, 1 оранж., 5 синих, 1 оранж., 2 желт., 1 оранж., 14 синих, 1 оранж., 2 желт., 1 оранж., 5 синих, 1 оранж.</a:t>
            </a:r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2071688"/>
            <a:ext cx="4929187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9436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1571625" y="642938"/>
            <a:ext cx="72866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7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желт., 1 зеленый, 1 оранж., 4 синих, 1 оранж., 1 желт., 1 розовый, 1 желт., 1 оранж., 13 синих,</a:t>
            </a:r>
          </a:p>
          <a:p>
            <a:pPr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 1 оранж., 1 желт., 1 розовый, 1 желт., 1 оранж., </a:t>
            </a:r>
          </a:p>
          <a:p>
            <a:pPr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4 синих, 1 оранж., 1 зеленый.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2143125"/>
            <a:ext cx="5143500" cy="423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294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428625" y="714375"/>
            <a:ext cx="82867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8 ряд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2 желт., 1 салат., 1 оранж., 4 синих, 1 оранж., 2 желт., 1 оранж., 14 синих, 1 оранж., 2 желт., 1 оранж., 4 синих, 1 оранж., 1 зеленый.</a:t>
            </a:r>
          </a:p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9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1 красный, 1 зелен., 1 оранж., 5 синих, 1 оранж., 1 желт., 1 оранж., 15 синих, 1 оранж., 1 желт., 1 оранж., 5 синих, 1 оранж., 1 зелен.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2643188"/>
            <a:ext cx="36195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4860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1571625" y="571500"/>
            <a:ext cx="72151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10 ряд: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2 зеленых, 1 оранж., 6 синих, 2 оранж., 16 синих, 2 оранж., 6 синих, 1 оранж.</a:t>
            </a: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1643063"/>
            <a:ext cx="5072062" cy="464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94274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1601</Words>
  <Application>Microsoft Office PowerPoint</Application>
  <PresentationFormat>Экран (4:3)</PresentationFormat>
  <Paragraphs>124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Модульное оригами «Павлин»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Модульное оригами «Павлин»</dc:title>
  <dc:creator>Олег 5</dc:creator>
  <cp:lastModifiedBy>Олег 5</cp:lastModifiedBy>
  <cp:revision>2</cp:revision>
  <dcterms:created xsi:type="dcterms:W3CDTF">2020-04-08T14:07:58Z</dcterms:created>
  <dcterms:modified xsi:type="dcterms:W3CDTF">2020-04-08T14:22:01Z</dcterms:modified>
</cp:coreProperties>
</file>