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6DDF-B193-4CED-B749-DA7FE1B43B2B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D9B1E-015E-4E26-ACD1-5317C91244F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6DDF-B193-4CED-B749-DA7FE1B43B2B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D9B1E-015E-4E26-ACD1-5317C91244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6DDF-B193-4CED-B749-DA7FE1B43B2B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D9B1E-015E-4E26-ACD1-5317C91244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6DDF-B193-4CED-B749-DA7FE1B43B2B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D9B1E-015E-4E26-ACD1-5317C91244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6DDF-B193-4CED-B749-DA7FE1B43B2B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CCDD9B1E-015E-4E26-ACD1-5317C91244F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6DDF-B193-4CED-B749-DA7FE1B43B2B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D9B1E-015E-4E26-ACD1-5317C91244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6DDF-B193-4CED-B749-DA7FE1B43B2B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D9B1E-015E-4E26-ACD1-5317C91244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6DDF-B193-4CED-B749-DA7FE1B43B2B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D9B1E-015E-4E26-ACD1-5317C91244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6DDF-B193-4CED-B749-DA7FE1B43B2B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D9B1E-015E-4E26-ACD1-5317C91244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6DDF-B193-4CED-B749-DA7FE1B43B2B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D9B1E-015E-4E26-ACD1-5317C91244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6DDF-B193-4CED-B749-DA7FE1B43B2B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D9B1E-015E-4E26-ACD1-5317C91244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6636DDF-B193-4CED-B749-DA7FE1B43B2B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CDD9B1E-015E-4E26-ACD1-5317C91244F9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stranamasterov.ru/img4/i2012/06/26/img_3250.png?m=1340681132" TargetMode="External"/><Relationship Id="rId13" Type="http://schemas.openxmlformats.org/officeDocument/2006/relationships/hyperlink" Target="http://stranamasterov.ru/img4/i2012/06/26/img_3262.png?m=1340681140" TargetMode="External"/><Relationship Id="rId18" Type="http://schemas.openxmlformats.org/officeDocument/2006/relationships/hyperlink" Target="http://stranamasterov.ru/img4/i2012/06/26/img_3282.png?m=1340681151" TargetMode="External"/><Relationship Id="rId3" Type="http://schemas.openxmlformats.org/officeDocument/2006/relationships/hyperlink" Target="http://stranamasterov.ru/img4/i2012/06/26/img_3309.png?m=1340681122" TargetMode="External"/><Relationship Id="rId21" Type="http://schemas.openxmlformats.org/officeDocument/2006/relationships/hyperlink" Target="http://stranamasterov.ru/img4/i2012/06/26/img_3322.png?m=1340681156" TargetMode="External"/><Relationship Id="rId7" Type="http://schemas.openxmlformats.org/officeDocument/2006/relationships/hyperlink" Target="http://stranamasterov.ru/img4/i2012/06/26/img_3248.png?m=1340681130" TargetMode="External"/><Relationship Id="rId12" Type="http://schemas.openxmlformats.org/officeDocument/2006/relationships/hyperlink" Target="http://stranamasterov.ru/img4/i2012/06/26/img_3261.png?m=1340681139" TargetMode="External"/><Relationship Id="rId17" Type="http://schemas.openxmlformats.org/officeDocument/2006/relationships/hyperlink" Target="http://stranamasterov.ru/img4/i2012/06/26/img_3277.png?m=1340681149" TargetMode="External"/><Relationship Id="rId2" Type="http://schemas.openxmlformats.org/officeDocument/2006/relationships/hyperlink" Target="http://easyen.ru/load/shablony_prezentacij/universalnye_shablony/shablony_prezentacii_lilii/509-1-0-32019" TargetMode="External"/><Relationship Id="rId16" Type="http://schemas.openxmlformats.org/officeDocument/2006/relationships/hyperlink" Target="http://stranamasterov.ru/img4/i2012/06/26/img_3276.png?m=1340681147" TargetMode="External"/><Relationship Id="rId20" Type="http://schemas.openxmlformats.org/officeDocument/2006/relationships/hyperlink" Target="http://stranamasterov.ru/img4/i2012/06/26/img_3290.png?m=134068115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tranamasterov.ru/img4/i2012/06/26/img_3244.png?m=1340681129" TargetMode="External"/><Relationship Id="rId11" Type="http://schemas.openxmlformats.org/officeDocument/2006/relationships/hyperlink" Target="http://stranamasterov.ru/img4/i2012/06/26/img_3260.png?m=1340681137" TargetMode="External"/><Relationship Id="rId5" Type="http://schemas.openxmlformats.org/officeDocument/2006/relationships/hyperlink" Target="http://stranamasterov.ru/img4/i2012/06/26/img_3229.png?m=1340681126" TargetMode="External"/><Relationship Id="rId15" Type="http://schemas.openxmlformats.org/officeDocument/2006/relationships/hyperlink" Target="http://stranamasterov.ru/img4/i2012/06/26/img_3270.png?m=1340681145" TargetMode="External"/><Relationship Id="rId23" Type="http://schemas.openxmlformats.org/officeDocument/2006/relationships/hyperlink" Target="http://stranamasterov.ru/img4/i2012/06/26/img_2315.png?m=1340681159" TargetMode="External"/><Relationship Id="rId10" Type="http://schemas.openxmlformats.org/officeDocument/2006/relationships/hyperlink" Target="http://stranamasterov.ru/img4/i2012/06/26/img_3259.png?m=1340681135" TargetMode="External"/><Relationship Id="rId19" Type="http://schemas.openxmlformats.org/officeDocument/2006/relationships/hyperlink" Target="http://stranamasterov.ru/img4/i2012/06/26/img_3289.png?m=1340681152" TargetMode="External"/><Relationship Id="rId4" Type="http://schemas.openxmlformats.org/officeDocument/2006/relationships/hyperlink" Target="http://stranamasterov.ru/img4/i2012/06/26/img_3211.png?m=1340681124" TargetMode="External"/><Relationship Id="rId9" Type="http://schemas.openxmlformats.org/officeDocument/2006/relationships/hyperlink" Target="http://stranamasterov.ru/img4/i2012/06/26/img_3257.png?m=1340681134" TargetMode="External"/><Relationship Id="rId14" Type="http://schemas.openxmlformats.org/officeDocument/2006/relationships/hyperlink" Target="http://stranamasterov.ru/img4/i2012/06/26/img_3268.png?m=1340681142" TargetMode="External"/><Relationship Id="rId22" Type="http://schemas.openxmlformats.org/officeDocument/2006/relationships/hyperlink" Target="http://stranamasterov.ru/img4/i2012/06/26/img_3319.png?m=1340681157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3473" y="1281297"/>
            <a:ext cx="5000660" cy="1785950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>
                <a:solidFill>
                  <a:srgbClr val="860000"/>
                </a:solidFill>
              </a:rPr>
              <a:t>корзинка</a:t>
            </a:r>
            <a:endParaRPr lang="ru-RU" sz="5400" dirty="0">
              <a:solidFill>
                <a:srgbClr val="86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187624" y="4365104"/>
            <a:ext cx="7086600" cy="1509712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  </a:t>
            </a:r>
            <a:r>
              <a:rPr lang="ru-RU" sz="2600" dirty="0" smtClean="0">
                <a:solidFill>
                  <a:schemeClr val="tx1"/>
                </a:solidFill>
              </a:rPr>
              <a:t>08.04.2020г</a:t>
            </a:r>
            <a:r>
              <a:rPr lang="ru-RU" sz="2600" dirty="0">
                <a:solidFill>
                  <a:schemeClr val="tx1"/>
                </a:solidFill>
              </a:rPr>
              <a:t>. </a:t>
            </a:r>
          </a:p>
          <a:p>
            <a:r>
              <a:rPr lang="ru-RU" sz="2600" dirty="0">
                <a:solidFill>
                  <a:schemeClr val="tx1"/>
                </a:solidFill>
              </a:rPr>
              <a:t>Объединение </a:t>
            </a:r>
            <a:r>
              <a:rPr lang="ru-RU" sz="2600" dirty="0" smtClean="0">
                <a:solidFill>
                  <a:schemeClr val="tx1"/>
                </a:solidFill>
              </a:rPr>
              <a:t>«Страна Рукоделия», </a:t>
            </a:r>
            <a:r>
              <a:rPr lang="ru-RU" sz="2600" dirty="0">
                <a:solidFill>
                  <a:schemeClr val="tx1"/>
                </a:solidFill>
              </a:rPr>
              <a:t>группа 1-го года обучения </a:t>
            </a:r>
          </a:p>
          <a:p>
            <a:r>
              <a:rPr lang="ru-RU" sz="2600" dirty="0">
                <a:solidFill>
                  <a:schemeClr val="tx1"/>
                </a:solidFill>
              </a:rPr>
              <a:t>Тема: </a:t>
            </a:r>
            <a:r>
              <a:rPr lang="ru-RU" sz="2600" dirty="0" smtClean="0">
                <a:solidFill>
                  <a:schemeClr val="tx1"/>
                </a:solidFill>
              </a:rPr>
              <a:t>«Модульное оригами. Корзинка.». </a:t>
            </a:r>
            <a:endParaRPr lang="ru-RU" sz="2600" dirty="0">
              <a:solidFill>
                <a:schemeClr val="tx1"/>
              </a:solidFill>
            </a:endParaRPr>
          </a:p>
          <a:p>
            <a:r>
              <a:rPr lang="ru-RU" sz="2600" dirty="0">
                <a:solidFill>
                  <a:schemeClr val="tx1"/>
                </a:solidFill>
              </a:rPr>
              <a:t>Педагог: </a:t>
            </a:r>
            <a:r>
              <a:rPr lang="ru-RU" sz="2600" dirty="0" err="1" smtClean="0">
                <a:solidFill>
                  <a:schemeClr val="tx1"/>
                </a:solidFill>
              </a:rPr>
              <a:t>Сулаева</a:t>
            </a:r>
            <a:r>
              <a:rPr lang="ru-RU" sz="2600" dirty="0" smtClean="0">
                <a:solidFill>
                  <a:schemeClr val="tx1"/>
                </a:solidFill>
              </a:rPr>
              <a:t> О.Н. </a:t>
            </a:r>
            <a:endParaRPr lang="ru-RU" sz="2600" dirty="0">
              <a:solidFill>
                <a:schemeClr val="tx1"/>
              </a:solidFill>
            </a:endParaRPr>
          </a:p>
          <a:p>
            <a:r>
              <a:rPr lang="ru-RU" sz="2900" dirty="0" smtClean="0">
                <a:solidFill>
                  <a:schemeClr val="tx1"/>
                </a:solidFill>
              </a:rPr>
              <a:t>4 часа</a:t>
            </a:r>
            <a:endParaRPr lang="ru-RU" sz="29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00232" y="785794"/>
            <a:ext cx="38471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6699"/>
                </a:solidFill>
              </a:rPr>
              <a:t>МОДУЛЬНОЕ ОРИГАМИ</a:t>
            </a:r>
            <a:endParaRPr lang="ru-RU" sz="2800" b="1" dirty="0">
              <a:solidFill>
                <a:srgbClr val="FF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054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28662" y="357166"/>
            <a:ext cx="778674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860000"/>
                </a:solidFill>
              </a:rPr>
              <a:t>Закончить сборку корзинки нужно желтым цветом, для этого на край между сторонами добавим один желтый модуль, на концы которого ставим 2 желтых модуля. В итоге у нас получится вот такой цветочек.</a:t>
            </a:r>
          </a:p>
          <a:p>
            <a:pPr algn="ctr"/>
            <a:endParaRPr lang="ru-RU" sz="2800" b="1" dirty="0" smtClean="0">
              <a:solidFill>
                <a:srgbClr val="860000"/>
              </a:solidFill>
            </a:endParaRPr>
          </a:p>
        </p:txBody>
      </p:sp>
      <p:pic>
        <p:nvPicPr>
          <p:cNvPr id="2" name="Picture 2" descr="Здравствуйте, дорогие жители страны мастеров, решила вчера вечером создать мастер-класс, вот такой корзиночки. фото 17"/>
          <p:cNvPicPr>
            <a:picLocks noChangeAspect="1" noChangeArrowheads="1"/>
          </p:cNvPicPr>
          <p:nvPr/>
        </p:nvPicPr>
        <p:blipFill>
          <a:blip r:embed="rId2"/>
          <a:srcRect r="6249" b="9221"/>
          <a:stretch>
            <a:fillRect/>
          </a:stretch>
        </p:blipFill>
        <p:spPr bwMode="auto">
          <a:xfrm>
            <a:off x="500034" y="2571744"/>
            <a:ext cx="375900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 descr="Здравствуйте, дорогие жители страны мастеров, решила вчера вечером создать мастер-класс, вот такой корзиночки. фото 18"/>
          <p:cNvPicPr>
            <a:picLocks noChangeAspect="1" noChangeArrowheads="1"/>
          </p:cNvPicPr>
          <p:nvPr/>
        </p:nvPicPr>
        <p:blipFill>
          <a:blip r:embed="rId3"/>
          <a:srcRect l="10096" r="3365" b="9221"/>
          <a:stretch>
            <a:fillRect/>
          </a:stretch>
        </p:blipFill>
        <p:spPr bwMode="auto">
          <a:xfrm>
            <a:off x="4357686" y="2928934"/>
            <a:ext cx="3786214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942662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2976" y="357166"/>
            <a:ext cx="735811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860000"/>
                </a:solidFill>
              </a:rPr>
              <a:t>Собираем ручку для нашей корзинки, для этого чередуем модули: 2 синих, 1 желтый, 2 синих, 1 желтый и т.д. Получается вот такая ручка-змейка.</a:t>
            </a:r>
          </a:p>
        </p:txBody>
      </p:sp>
      <p:pic>
        <p:nvPicPr>
          <p:cNvPr id="10242" name="Picture 2" descr="Здравствуйте, дорогие жители страны мастеров, решила вчера вечером создать мастер-класс, вот такой корзиночки. фото 19"/>
          <p:cNvPicPr>
            <a:picLocks noChangeAspect="1" noChangeArrowheads="1"/>
          </p:cNvPicPr>
          <p:nvPr/>
        </p:nvPicPr>
        <p:blipFill>
          <a:blip r:embed="rId2"/>
          <a:srcRect l="18750" r="12019" b="13544"/>
          <a:stretch>
            <a:fillRect/>
          </a:stretch>
        </p:blipFill>
        <p:spPr bwMode="auto">
          <a:xfrm>
            <a:off x="500034" y="2143116"/>
            <a:ext cx="3429024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 descr="Здравствуйте, дорогие жители страны мастеров, решила вчера вечером создать мастер-класс, вот такой корзиночки. фото 20"/>
          <p:cNvPicPr>
            <a:picLocks noChangeAspect="1" noChangeArrowheads="1"/>
          </p:cNvPicPr>
          <p:nvPr/>
        </p:nvPicPr>
        <p:blipFill>
          <a:blip r:embed="rId3"/>
          <a:srcRect l="18750" t="4323" r="14903" b="9221"/>
          <a:stretch>
            <a:fillRect/>
          </a:stretch>
        </p:blipFill>
        <p:spPr bwMode="auto">
          <a:xfrm>
            <a:off x="4286248" y="3071810"/>
            <a:ext cx="3429024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45215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2976" y="714356"/>
            <a:ext cx="73581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860000"/>
                </a:solidFill>
              </a:rPr>
              <a:t>Дно корзинки выкладываем еще одним рядом желтых модулей. Крепим ручку. </a:t>
            </a:r>
          </a:p>
          <a:p>
            <a:pPr algn="ctr"/>
            <a:endParaRPr lang="ru-RU" sz="2800" b="1" dirty="0" smtClean="0">
              <a:solidFill>
                <a:srgbClr val="860000"/>
              </a:solidFill>
            </a:endParaRPr>
          </a:p>
        </p:txBody>
      </p:sp>
      <p:pic>
        <p:nvPicPr>
          <p:cNvPr id="11266" name="Picture 2" descr="Здравствуйте, дорогие жители страны мастеров, решила вчера вечером создать мастер-класс, вот такой корзиночки. фото 21"/>
          <p:cNvPicPr>
            <a:picLocks noChangeAspect="1" noChangeArrowheads="1"/>
          </p:cNvPicPr>
          <p:nvPr/>
        </p:nvPicPr>
        <p:blipFill>
          <a:blip r:embed="rId2"/>
          <a:srcRect l="14423" t="4323" r="13461" b="9221"/>
          <a:stretch>
            <a:fillRect/>
          </a:stretch>
        </p:blipFill>
        <p:spPr bwMode="auto">
          <a:xfrm>
            <a:off x="714348" y="2500306"/>
            <a:ext cx="321471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 descr="Здравствуйте, дорогие жители страны мастеров, решила вчера вечером создать мастер-класс, вот такой корзиночки. фото 22"/>
          <p:cNvPicPr>
            <a:picLocks noChangeAspect="1" noChangeArrowheads="1"/>
          </p:cNvPicPr>
          <p:nvPr/>
        </p:nvPicPr>
        <p:blipFill>
          <a:blip r:embed="rId3"/>
          <a:srcRect l="14423" r="23557" b="9221"/>
          <a:stretch>
            <a:fillRect/>
          </a:stretch>
        </p:blipFill>
        <p:spPr bwMode="auto">
          <a:xfrm>
            <a:off x="4357686" y="2786058"/>
            <a:ext cx="321471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815957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00100" y="714356"/>
            <a:ext cx="7358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860000"/>
                </a:solidFill>
              </a:rPr>
              <a:t>Корзинка готова! </a:t>
            </a:r>
          </a:p>
        </p:txBody>
      </p:sp>
      <p:pic>
        <p:nvPicPr>
          <p:cNvPr id="12290" name="Picture 2" descr="Здравствуйте, дорогие жители страны мастеров, решила вчера вечером создать мастер-класс, вот такой корзиночки. фото 23"/>
          <p:cNvPicPr>
            <a:picLocks noChangeAspect="1" noChangeArrowheads="1"/>
          </p:cNvPicPr>
          <p:nvPr/>
        </p:nvPicPr>
        <p:blipFill>
          <a:blip r:embed="rId2"/>
          <a:srcRect l="10096" r="17788" b="9221"/>
          <a:stretch>
            <a:fillRect/>
          </a:stretch>
        </p:blipFill>
        <p:spPr bwMode="auto">
          <a:xfrm>
            <a:off x="1714480" y="1643050"/>
            <a:ext cx="5442895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234846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860000"/>
                </a:solidFill>
              </a:rPr>
              <a:t>Источники:</a:t>
            </a:r>
            <a:endParaRPr lang="ru-RU" b="1" dirty="0">
              <a:solidFill>
                <a:srgbClr val="86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1142984"/>
            <a:ext cx="771530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hlinkClick r:id="rId2"/>
              </a:rPr>
              <a:t>http://easyen.ru/load/shablony_prezentacij/universalnye_shablony/shablony_prezentacii_lilii/509-1-0-32019</a:t>
            </a:r>
            <a:endParaRPr lang="ru-RU" sz="1400" dirty="0" smtClean="0"/>
          </a:p>
          <a:p>
            <a:pPr algn="ctr"/>
            <a:r>
              <a:rPr lang="en-US" sz="1400" dirty="0" smtClean="0">
                <a:hlinkClick r:id="rId3"/>
              </a:rPr>
              <a:t>http://stranamasterov.ru/img4/i2012/06/26/img_3309.png?m=1340681122</a:t>
            </a:r>
            <a:endParaRPr lang="ru-RU" sz="1400" dirty="0" smtClean="0"/>
          </a:p>
          <a:p>
            <a:pPr algn="ctr"/>
            <a:r>
              <a:rPr lang="en-US" sz="1400" dirty="0" smtClean="0">
                <a:hlinkClick r:id="rId4"/>
              </a:rPr>
              <a:t>http://stranamasterov.ru/img4/i2012/06/26/img_3211.png?m=1340681124</a:t>
            </a:r>
            <a:endParaRPr lang="ru-RU" sz="1400" dirty="0" smtClean="0"/>
          </a:p>
          <a:p>
            <a:pPr algn="ctr"/>
            <a:r>
              <a:rPr lang="en-US" sz="1400" dirty="0" smtClean="0">
                <a:hlinkClick r:id="rId5"/>
              </a:rPr>
              <a:t>http://stranamasterov.ru/img4/i2012/06/26/img_3229.png?m=1340681126</a:t>
            </a:r>
            <a:endParaRPr lang="ru-RU" sz="1400" dirty="0" smtClean="0"/>
          </a:p>
          <a:p>
            <a:pPr algn="ctr"/>
            <a:r>
              <a:rPr lang="en-US" sz="1400" dirty="0" smtClean="0">
                <a:hlinkClick r:id="rId6"/>
              </a:rPr>
              <a:t>http://stranamasterov.ru/img4/i2012/06/26/img_3244.png?m=1340681129</a:t>
            </a:r>
            <a:endParaRPr lang="ru-RU" sz="1400" dirty="0" smtClean="0"/>
          </a:p>
          <a:p>
            <a:pPr algn="ctr"/>
            <a:r>
              <a:rPr lang="en-US" sz="1400" dirty="0" smtClean="0">
                <a:hlinkClick r:id="rId7"/>
              </a:rPr>
              <a:t>http://stranamasterov.ru/img4/i2012/06/26/img_3248.png?m=1340681130</a:t>
            </a:r>
            <a:endParaRPr lang="ru-RU" sz="1400" dirty="0" smtClean="0"/>
          </a:p>
          <a:p>
            <a:pPr algn="ctr"/>
            <a:r>
              <a:rPr lang="en-US" sz="1400" dirty="0" smtClean="0">
                <a:hlinkClick r:id="rId8"/>
              </a:rPr>
              <a:t>http://stranamasterov.ru/img4/i2012/06/26/img_3250.png?m=1340681132</a:t>
            </a:r>
            <a:endParaRPr lang="ru-RU" sz="1400" dirty="0" smtClean="0"/>
          </a:p>
          <a:p>
            <a:pPr algn="ctr"/>
            <a:r>
              <a:rPr lang="en-US" sz="1400" dirty="0" smtClean="0">
                <a:hlinkClick r:id="rId9"/>
              </a:rPr>
              <a:t>http://stranamasterov.ru/img4/i2012/06/26/img_3257.png?m=1340681134</a:t>
            </a:r>
            <a:endParaRPr lang="ru-RU" sz="1400" dirty="0" smtClean="0"/>
          </a:p>
          <a:p>
            <a:pPr algn="ctr"/>
            <a:r>
              <a:rPr lang="en-US" sz="1400" dirty="0" smtClean="0">
                <a:hlinkClick r:id="rId10"/>
              </a:rPr>
              <a:t>http://stranamasterov.ru/img4/i2012/06/26/img_3259.png?m=1340681135</a:t>
            </a:r>
            <a:endParaRPr lang="ru-RU" sz="1400" dirty="0" smtClean="0"/>
          </a:p>
          <a:p>
            <a:pPr algn="ctr"/>
            <a:r>
              <a:rPr lang="en-US" sz="1400" dirty="0" smtClean="0">
                <a:hlinkClick r:id="rId11"/>
              </a:rPr>
              <a:t>http://stranamasterov.ru/img4/i2012/06/26/img_3260.png?m=1340681137</a:t>
            </a:r>
            <a:endParaRPr lang="ru-RU" sz="1400" dirty="0" smtClean="0"/>
          </a:p>
          <a:p>
            <a:pPr algn="ctr"/>
            <a:r>
              <a:rPr lang="en-US" sz="1400" dirty="0" smtClean="0">
                <a:hlinkClick r:id="rId12"/>
              </a:rPr>
              <a:t>http://stranamasterov.ru/img4/i2012/06/26/img_3261.png?m=1340681139</a:t>
            </a:r>
            <a:endParaRPr lang="ru-RU" sz="1400" dirty="0" smtClean="0"/>
          </a:p>
          <a:p>
            <a:pPr algn="ctr"/>
            <a:r>
              <a:rPr lang="en-US" sz="1400" dirty="0" smtClean="0">
                <a:hlinkClick r:id="rId13"/>
              </a:rPr>
              <a:t>http://stranamasterov.ru/img4/i2012/06/26/img_3262.png?m=1340681140</a:t>
            </a:r>
            <a:endParaRPr lang="ru-RU" sz="1400" dirty="0" smtClean="0"/>
          </a:p>
          <a:p>
            <a:pPr algn="ctr"/>
            <a:r>
              <a:rPr lang="en-US" sz="1400" dirty="0" smtClean="0">
                <a:hlinkClick r:id="rId14"/>
              </a:rPr>
              <a:t>http://stranamasterov.ru/img4/i2012/06/26/img_3268.png?m=1340681142</a:t>
            </a:r>
            <a:endParaRPr lang="ru-RU" sz="1400" dirty="0" smtClean="0"/>
          </a:p>
          <a:p>
            <a:pPr algn="ctr"/>
            <a:r>
              <a:rPr lang="en-US" sz="1400" dirty="0" smtClean="0">
                <a:hlinkClick r:id="rId15"/>
              </a:rPr>
              <a:t>http://stranamasterov.ru/img4/i2012/06/26/img_3270.png?m=1340681145</a:t>
            </a:r>
            <a:endParaRPr lang="ru-RU" sz="1400" dirty="0" smtClean="0"/>
          </a:p>
          <a:p>
            <a:pPr algn="ctr"/>
            <a:r>
              <a:rPr lang="en-US" sz="1400" dirty="0" smtClean="0">
                <a:hlinkClick r:id="rId16"/>
              </a:rPr>
              <a:t>http://stranamasterov.ru/img4/i2012/06/26/img_3276.png?m=1340681147</a:t>
            </a:r>
            <a:endParaRPr lang="ru-RU" sz="1400" dirty="0" smtClean="0"/>
          </a:p>
          <a:p>
            <a:pPr algn="ctr"/>
            <a:r>
              <a:rPr lang="en-US" sz="1400" dirty="0" smtClean="0">
                <a:hlinkClick r:id="rId17"/>
              </a:rPr>
              <a:t>http://stranamasterov.ru/img4/i2012/06/26/img_3277.png?m=1340681149</a:t>
            </a:r>
            <a:endParaRPr lang="ru-RU" sz="1400" dirty="0" smtClean="0"/>
          </a:p>
          <a:p>
            <a:pPr algn="ctr"/>
            <a:r>
              <a:rPr lang="en-US" sz="1400" dirty="0" smtClean="0">
                <a:hlinkClick r:id="rId18"/>
              </a:rPr>
              <a:t>http://stranamasterov.ru/img4/i2012/06/26/img_3282.png?m=1340681151</a:t>
            </a:r>
            <a:endParaRPr lang="ru-RU" sz="1400" dirty="0" smtClean="0"/>
          </a:p>
          <a:p>
            <a:pPr algn="ctr"/>
            <a:r>
              <a:rPr lang="en-US" sz="1400" dirty="0" smtClean="0">
                <a:hlinkClick r:id="rId19"/>
              </a:rPr>
              <a:t>http://stranamasterov.ru/img4/i2012/06/26/img_3289.png?m=1340681152</a:t>
            </a:r>
            <a:endParaRPr lang="ru-RU" sz="1400" dirty="0" smtClean="0"/>
          </a:p>
          <a:p>
            <a:pPr algn="ctr"/>
            <a:r>
              <a:rPr lang="en-US" sz="1400" dirty="0" smtClean="0">
                <a:hlinkClick r:id="rId20"/>
              </a:rPr>
              <a:t>http://stranamasterov.ru/img4/i2012/06/26/img_3290.png?m=1340681154</a:t>
            </a:r>
            <a:endParaRPr lang="ru-RU" sz="1400" dirty="0" smtClean="0"/>
          </a:p>
          <a:p>
            <a:pPr algn="ctr"/>
            <a:r>
              <a:rPr lang="en-US" sz="1400" dirty="0" smtClean="0">
                <a:hlinkClick r:id="rId21"/>
              </a:rPr>
              <a:t>http://stranamasterov.ru/img4/i2012/06/26/img_3322.png?m=1340681156</a:t>
            </a:r>
            <a:endParaRPr lang="ru-RU" sz="1400" dirty="0" smtClean="0"/>
          </a:p>
          <a:p>
            <a:pPr algn="ctr"/>
            <a:r>
              <a:rPr lang="en-US" sz="1400" dirty="0" smtClean="0">
                <a:hlinkClick r:id="rId22"/>
              </a:rPr>
              <a:t>http://stranamasterov.ru/img4/i2012/06/26/img_3319.png?m=1340681157</a:t>
            </a:r>
            <a:endParaRPr lang="ru-RU" sz="1400" dirty="0" smtClean="0"/>
          </a:p>
          <a:p>
            <a:pPr algn="ctr"/>
            <a:r>
              <a:rPr lang="en-US" sz="1400" dirty="0" smtClean="0">
                <a:hlinkClick r:id="rId23"/>
              </a:rPr>
              <a:t>http://stranamasterov.ru/img4/i2012/06/26/img_2315.png?m=1340681159</a:t>
            </a:r>
            <a:endParaRPr lang="ru-RU" sz="1400" dirty="0" smtClean="0"/>
          </a:p>
          <a:p>
            <a:pPr algn="ctr"/>
            <a:endParaRPr lang="ru-RU" sz="1400" dirty="0" smtClean="0"/>
          </a:p>
          <a:p>
            <a:pPr algn="ctr"/>
            <a:endParaRPr lang="ru-RU" sz="1400" dirty="0" smtClean="0"/>
          </a:p>
          <a:p>
            <a:pPr algn="ctr"/>
            <a:endParaRPr lang="ru-RU" sz="1400" dirty="0" smtClean="0"/>
          </a:p>
          <a:p>
            <a:pPr algn="ctr"/>
            <a:endParaRPr lang="ru-RU" sz="1400" dirty="0" smtClean="0"/>
          </a:p>
        </p:txBody>
      </p:sp>
    </p:spTree>
    <p:extLst>
      <p:ext uri="{BB962C8B-B14F-4D97-AF65-F5344CB8AC3E}">
        <p14:creationId xmlns:p14="http://schemas.microsoft.com/office/powerpoint/2010/main" val="1162098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642918"/>
            <a:ext cx="77867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800" b="1" dirty="0" smtClean="0">
                <a:solidFill>
                  <a:srgbClr val="860000"/>
                </a:solidFill>
              </a:rPr>
              <a:t>  </a:t>
            </a:r>
            <a:endParaRPr lang="ru-RU" sz="2800" b="1" dirty="0">
              <a:solidFill>
                <a:srgbClr val="86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00100" y="214290"/>
            <a:ext cx="771530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860000"/>
                </a:solidFill>
              </a:rPr>
              <a:t>Попробуем сделать вот такую корзинку из  модулей. Для изготовления корзины понадобится 692 модуля (500 синих, 192 желтых).</a:t>
            </a:r>
          </a:p>
        </p:txBody>
      </p:sp>
      <p:pic>
        <p:nvPicPr>
          <p:cNvPr id="2" name="Picture 2" descr="Здравствуйте, дорогие жители страны мастеров, решила вчера вечером создать мастер-класс, вот такой корзиночки. фото 1"/>
          <p:cNvPicPr>
            <a:picLocks noChangeAspect="1" noChangeArrowheads="1"/>
          </p:cNvPicPr>
          <p:nvPr/>
        </p:nvPicPr>
        <p:blipFill>
          <a:blip r:embed="rId2"/>
          <a:srcRect l="7212" r="10576" b="9221"/>
          <a:stretch>
            <a:fillRect/>
          </a:stretch>
        </p:blipFill>
        <p:spPr bwMode="auto">
          <a:xfrm>
            <a:off x="428596" y="1928802"/>
            <a:ext cx="3781111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Здравствуйте, дорогие жители страны мастеров, решила вчера вечером создать мастер-класс, вот такой корзиночки. фото 2"/>
          <p:cNvPicPr>
            <a:picLocks noChangeAspect="1" noChangeArrowheads="1"/>
          </p:cNvPicPr>
          <p:nvPr/>
        </p:nvPicPr>
        <p:blipFill>
          <a:blip r:embed="rId3"/>
          <a:srcRect r="4807" b="9221"/>
          <a:stretch>
            <a:fillRect/>
          </a:stretch>
        </p:blipFill>
        <p:spPr bwMode="auto">
          <a:xfrm>
            <a:off x="4286248" y="3000372"/>
            <a:ext cx="3786214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95585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14348" y="571480"/>
            <a:ext cx="77153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860000"/>
                </a:solidFill>
              </a:rPr>
              <a:t>Модули собираем обычным способом.</a:t>
            </a:r>
          </a:p>
          <a:p>
            <a:pPr algn="ctr"/>
            <a:r>
              <a:rPr lang="ru-RU" sz="2800" b="1" dirty="0" smtClean="0">
                <a:solidFill>
                  <a:srgbClr val="860000"/>
                </a:solidFill>
              </a:rPr>
              <a:t>Соединяем в круг 28 модулей.</a:t>
            </a:r>
          </a:p>
          <a:p>
            <a:pPr algn="ctr"/>
            <a:endParaRPr lang="ru-RU" sz="2800" b="1" dirty="0" smtClean="0">
              <a:solidFill>
                <a:srgbClr val="860000"/>
              </a:solidFill>
            </a:endParaRPr>
          </a:p>
          <a:p>
            <a:pPr algn="ctr"/>
            <a:endParaRPr lang="ru-RU" sz="2800" b="1" dirty="0" smtClean="0">
              <a:solidFill>
                <a:srgbClr val="860000"/>
              </a:solidFill>
            </a:endParaRPr>
          </a:p>
          <a:p>
            <a:pPr algn="ctr"/>
            <a:endParaRPr lang="ru-RU" sz="2800" b="1" dirty="0" smtClean="0">
              <a:solidFill>
                <a:srgbClr val="860000"/>
              </a:solidFill>
            </a:endParaRPr>
          </a:p>
        </p:txBody>
      </p:sp>
      <p:pic>
        <p:nvPicPr>
          <p:cNvPr id="2" name="Picture 2" descr="Здравствуйте, дорогие жители страны мастеров, решила вчера вечером создать мастер-класс, вот такой корзиночки. фото 3"/>
          <p:cNvPicPr>
            <a:picLocks noChangeAspect="1" noChangeArrowheads="1"/>
          </p:cNvPicPr>
          <p:nvPr/>
        </p:nvPicPr>
        <p:blipFill>
          <a:blip r:embed="rId2"/>
          <a:srcRect l="21635" t="8646" r="22115" b="9221"/>
          <a:stretch>
            <a:fillRect/>
          </a:stretch>
        </p:blipFill>
        <p:spPr bwMode="auto">
          <a:xfrm>
            <a:off x="928662" y="3143248"/>
            <a:ext cx="2786082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Здравствуйте, дорогие жители страны мастеров, решила вчера вечером создать мастер-класс, вот такой корзиночки. фото 4"/>
          <p:cNvPicPr>
            <a:picLocks noChangeAspect="1" noChangeArrowheads="1"/>
          </p:cNvPicPr>
          <p:nvPr/>
        </p:nvPicPr>
        <p:blipFill>
          <a:blip r:embed="rId3"/>
          <a:srcRect l="8653" r="6250" b="9222"/>
          <a:stretch>
            <a:fillRect/>
          </a:stretch>
        </p:blipFill>
        <p:spPr bwMode="auto">
          <a:xfrm>
            <a:off x="4143372" y="1857364"/>
            <a:ext cx="4014167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0827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4414" y="357166"/>
            <a:ext cx="70723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860000"/>
                </a:solidFill>
              </a:rPr>
              <a:t> В высоту поднимаем на 8 рядов, по 28 модулей в ряду.</a:t>
            </a:r>
          </a:p>
          <a:p>
            <a:pPr algn="ctr"/>
            <a:r>
              <a:rPr lang="ru-RU" sz="2400" b="1" dirty="0" smtClean="0">
                <a:solidFill>
                  <a:srgbClr val="860000"/>
                </a:solidFill>
              </a:rPr>
              <a:t>В 9-ом ряду модули ставим обратной стороной, чередуя 1 желтый, 6 синих, и т.д.</a:t>
            </a:r>
          </a:p>
          <a:p>
            <a:pPr algn="ctr"/>
            <a:endParaRPr lang="ru-RU" sz="2400" b="1" dirty="0">
              <a:solidFill>
                <a:srgbClr val="860000"/>
              </a:solidFill>
            </a:endParaRPr>
          </a:p>
        </p:txBody>
      </p:sp>
      <p:pic>
        <p:nvPicPr>
          <p:cNvPr id="2" name="Picture 2" descr="Здравствуйте, дорогие жители страны мастеров, решила вчера вечером создать мастер-класс, вот такой корзиночки. фото 5"/>
          <p:cNvPicPr>
            <a:picLocks noChangeAspect="1" noChangeArrowheads="1"/>
          </p:cNvPicPr>
          <p:nvPr/>
        </p:nvPicPr>
        <p:blipFill>
          <a:blip r:embed="rId2"/>
          <a:srcRect l="8654" r="12019" b="9221"/>
          <a:stretch>
            <a:fillRect/>
          </a:stretch>
        </p:blipFill>
        <p:spPr bwMode="auto">
          <a:xfrm>
            <a:off x="428596" y="1928802"/>
            <a:ext cx="3929090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 descr="Здравствуйте, дорогие жители страны мастеров, решила вчера вечером создать мастер-класс, вот такой корзиночки. фото 6"/>
          <p:cNvPicPr>
            <a:picLocks noChangeAspect="1" noChangeArrowheads="1"/>
          </p:cNvPicPr>
          <p:nvPr/>
        </p:nvPicPr>
        <p:blipFill>
          <a:blip r:embed="rId3"/>
          <a:srcRect l="11539" r="7692" b="9221"/>
          <a:stretch>
            <a:fillRect/>
          </a:stretch>
        </p:blipFill>
        <p:spPr bwMode="auto">
          <a:xfrm>
            <a:off x="4429124" y="2357430"/>
            <a:ext cx="3929090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876776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00100" y="285728"/>
            <a:ext cx="750099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860000"/>
                </a:solidFill>
              </a:rPr>
              <a:t>В итоге у нас получилось 4 желтых перевернутых модуля и 24 синих перевернутых. Начинаем собирать стороны-"крылышки" корзинки, на желтые модули ставим с обеих сторон по одному желтому модулю.</a:t>
            </a:r>
          </a:p>
        </p:txBody>
      </p:sp>
      <p:pic>
        <p:nvPicPr>
          <p:cNvPr id="2" name="Picture 2" descr="Здравствуйте, дорогие жители страны мастеров, решила вчера вечером создать мастер-класс, вот такой корзиночки. фото 7"/>
          <p:cNvPicPr>
            <a:picLocks noChangeAspect="1" noChangeArrowheads="1"/>
          </p:cNvPicPr>
          <p:nvPr/>
        </p:nvPicPr>
        <p:blipFill>
          <a:blip r:embed="rId2"/>
          <a:srcRect l="4327" r="4807" b="9221"/>
          <a:stretch>
            <a:fillRect/>
          </a:stretch>
        </p:blipFill>
        <p:spPr bwMode="auto">
          <a:xfrm>
            <a:off x="500034" y="2643182"/>
            <a:ext cx="3536181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 descr="Здравствуйте, дорогие жители страны мастеров, решила вчера вечером создать мастер-класс, вот такой корзиночки. фото 8"/>
          <p:cNvPicPr>
            <a:picLocks noChangeAspect="1" noChangeArrowheads="1"/>
          </p:cNvPicPr>
          <p:nvPr/>
        </p:nvPicPr>
        <p:blipFill>
          <a:blip r:embed="rId3"/>
          <a:srcRect t="10807" r="4807" b="11383"/>
          <a:stretch>
            <a:fillRect/>
          </a:stretch>
        </p:blipFill>
        <p:spPr bwMode="auto">
          <a:xfrm>
            <a:off x="4286248" y="3357562"/>
            <a:ext cx="357190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55783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85852" y="357166"/>
            <a:ext cx="69294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860000"/>
                </a:solidFill>
              </a:rPr>
              <a:t>Между ними 5 синих модулей.  В следующем ряду будет 6 синих модулей.</a:t>
            </a:r>
          </a:p>
        </p:txBody>
      </p:sp>
      <p:pic>
        <p:nvPicPr>
          <p:cNvPr id="2" name="Picture 2" descr="Здравствуйте, дорогие жители страны мастеров, решила вчера вечером создать мастер-класс, вот такой корзиночки. фото 9"/>
          <p:cNvPicPr>
            <a:picLocks noChangeAspect="1" noChangeArrowheads="1"/>
          </p:cNvPicPr>
          <p:nvPr/>
        </p:nvPicPr>
        <p:blipFill>
          <a:blip r:embed="rId2"/>
          <a:srcRect l="2885" t="4323" r="4807" b="9221"/>
          <a:stretch>
            <a:fillRect/>
          </a:stretch>
        </p:blipFill>
        <p:spPr bwMode="auto">
          <a:xfrm>
            <a:off x="500034" y="1643050"/>
            <a:ext cx="3929090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 descr="Здравствуйте, дорогие жители страны мастеров, решила вчера вечером создать мастер-класс, вот такой корзиночки. фото 10"/>
          <p:cNvPicPr>
            <a:picLocks noChangeAspect="1" noChangeArrowheads="1"/>
          </p:cNvPicPr>
          <p:nvPr/>
        </p:nvPicPr>
        <p:blipFill>
          <a:blip r:embed="rId3"/>
          <a:srcRect l="4327" r="4807" b="11383"/>
          <a:stretch>
            <a:fillRect/>
          </a:stretch>
        </p:blipFill>
        <p:spPr bwMode="auto">
          <a:xfrm>
            <a:off x="4500562" y="2143116"/>
            <a:ext cx="3929090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14302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71604" y="642918"/>
            <a:ext cx="62151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860000"/>
                </a:solidFill>
              </a:rPr>
              <a:t>Собираем вот такую ёлочку после 6-ти модулей: 5, 4,3,2,1. Повторяем всё со всех 4-х сторон.</a:t>
            </a:r>
          </a:p>
        </p:txBody>
      </p:sp>
      <p:pic>
        <p:nvPicPr>
          <p:cNvPr id="2" name="Picture 2" descr="Здравствуйте, дорогие жители страны мастеров, решила вчера вечером создать мастер-класс, вот такой корзиночки. фото 11"/>
          <p:cNvPicPr>
            <a:picLocks noChangeAspect="1" noChangeArrowheads="1"/>
          </p:cNvPicPr>
          <p:nvPr/>
        </p:nvPicPr>
        <p:blipFill>
          <a:blip r:embed="rId2"/>
          <a:srcRect l="11539" r="10576" b="11383"/>
          <a:stretch>
            <a:fillRect/>
          </a:stretch>
        </p:blipFill>
        <p:spPr bwMode="auto">
          <a:xfrm>
            <a:off x="571472" y="2285992"/>
            <a:ext cx="3429024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 descr="Здравствуйте, дорогие жители страны мастеров, решила вчера вечером создать мастер-класс, вот такой корзиночки. фото 12"/>
          <p:cNvPicPr>
            <a:picLocks noChangeAspect="1" noChangeArrowheads="1"/>
          </p:cNvPicPr>
          <p:nvPr/>
        </p:nvPicPr>
        <p:blipFill>
          <a:blip r:embed="rId3"/>
          <a:srcRect l="24519" r="7692"/>
          <a:stretch>
            <a:fillRect/>
          </a:stretch>
        </p:blipFill>
        <p:spPr bwMode="auto">
          <a:xfrm>
            <a:off x="4214810" y="2643182"/>
            <a:ext cx="3429024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26307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85852" y="357166"/>
            <a:ext cx="700092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860000"/>
                </a:solidFill>
              </a:rPr>
              <a:t>Следующий ряд, это желтые модули, для этого на стороны двух желтых модулей ставим один желтый. Обрамляем края "крылышек" желтыми модулями.</a:t>
            </a:r>
          </a:p>
          <a:p>
            <a:pPr algn="ctr"/>
            <a:endParaRPr lang="ru-RU" sz="2800" b="1" dirty="0" smtClean="0">
              <a:solidFill>
                <a:srgbClr val="860000"/>
              </a:solidFill>
            </a:endParaRPr>
          </a:p>
        </p:txBody>
      </p:sp>
      <p:pic>
        <p:nvPicPr>
          <p:cNvPr id="7170" name="Picture 2" descr="Здравствуйте, дорогие жители страны мастеров, решила вчера вечером создать мастер-класс, вот такой корзиночки. фото 13"/>
          <p:cNvPicPr>
            <a:picLocks noChangeAspect="1" noChangeArrowheads="1"/>
          </p:cNvPicPr>
          <p:nvPr/>
        </p:nvPicPr>
        <p:blipFill>
          <a:blip r:embed="rId2"/>
          <a:srcRect r="6249" b="9221"/>
          <a:stretch>
            <a:fillRect/>
          </a:stretch>
        </p:blipFill>
        <p:spPr bwMode="auto">
          <a:xfrm>
            <a:off x="500034" y="2285991"/>
            <a:ext cx="3714776" cy="2845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 descr="Здравствуйте, дорогие жители страны мастеров, решила вчера вечером создать мастер-класс, вот такой корзиночки. фото 14"/>
          <p:cNvPicPr>
            <a:picLocks noChangeAspect="1" noChangeArrowheads="1"/>
          </p:cNvPicPr>
          <p:nvPr/>
        </p:nvPicPr>
        <p:blipFill>
          <a:blip r:embed="rId3"/>
          <a:srcRect l="5769" r="4807" b="11383"/>
          <a:stretch>
            <a:fillRect/>
          </a:stretch>
        </p:blipFill>
        <p:spPr bwMode="auto">
          <a:xfrm>
            <a:off x="4286248" y="3357562"/>
            <a:ext cx="3637385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3690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85852" y="500042"/>
            <a:ext cx="714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860000"/>
                </a:solidFill>
              </a:rPr>
              <a:t>Повторяем со всех сторон. Следующий ряд - синие модули по кругу.</a:t>
            </a:r>
          </a:p>
        </p:txBody>
      </p:sp>
      <p:pic>
        <p:nvPicPr>
          <p:cNvPr id="8194" name="Picture 2" descr="Здравствуйте, дорогие жители страны мастеров, решила вчера вечером создать мастер-класс, вот такой корзиночки. фото 15"/>
          <p:cNvPicPr>
            <a:picLocks noChangeAspect="1" noChangeArrowheads="1"/>
          </p:cNvPicPr>
          <p:nvPr/>
        </p:nvPicPr>
        <p:blipFill>
          <a:blip r:embed="rId2"/>
          <a:srcRect l="12981" r="4807" b="9221"/>
          <a:stretch>
            <a:fillRect/>
          </a:stretch>
        </p:blipFill>
        <p:spPr bwMode="auto">
          <a:xfrm>
            <a:off x="500034" y="1785926"/>
            <a:ext cx="3781111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 descr="Здравствуйте, дорогие жители страны мастеров, решила вчера вечером создать мастер-класс, вот такой корзиночки. фото 16"/>
          <p:cNvPicPr>
            <a:picLocks noChangeAspect="1" noChangeArrowheads="1"/>
          </p:cNvPicPr>
          <p:nvPr/>
        </p:nvPicPr>
        <p:blipFill>
          <a:blip r:embed="rId3"/>
          <a:srcRect l="12981" r="4807" b="9221"/>
          <a:stretch>
            <a:fillRect/>
          </a:stretch>
        </p:blipFill>
        <p:spPr bwMode="auto">
          <a:xfrm>
            <a:off x="4429124" y="2643182"/>
            <a:ext cx="3786214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642198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</TotalTime>
  <Words>322</Words>
  <Application>Microsoft Office PowerPoint</Application>
  <PresentationFormat>Экран (4:3)</PresentationFormat>
  <Paragraphs>48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Апекс</vt:lpstr>
      <vt:lpstr>корзинка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Источники: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корзинка</dc:title>
  <dc:creator>Олег 5</dc:creator>
  <cp:lastModifiedBy>Олег 5</cp:lastModifiedBy>
  <cp:revision>1</cp:revision>
  <dcterms:created xsi:type="dcterms:W3CDTF">2020-04-08T13:49:06Z</dcterms:created>
  <dcterms:modified xsi:type="dcterms:W3CDTF">2020-04-08T13:53:57Z</dcterms:modified>
</cp:coreProperties>
</file>